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0" r:id="rId2"/>
    <p:sldId id="311" r:id="rId3"/>
    <p:sldId id="286" r:id="rId4"/>
    <p:sldId id="281" r:id="rId5"/>
    <p:sldId id="307" r:id="rId6"/>
    <p:sldId id="308" r:id="rId7"/>
    <p:sldId id="309" r:id="rId8"/>
    <p:sldId id="262" r:id="rId9"/>
    <p:sldId id="265" r:id="rId10"/>
    <p:sldId id="282" r:id="rId11"/>
    <p:sldId id="266" r:id="rId12"/>
    <p:sldId id="285" r:id="rId13"/>
    <p:sldId id="269" r:id="rId14"/>
    <p:sldId id="271" r:id="rId15"/>
    <p:sldId id="287" r:id="rId16"/>
    <p:sldId id="302" r:id="rId17"/>
    <p:sldId id="301" r:id="rId18"/>
    <p:sldId id="289" r:id="rId19"/>
    <p:sldId id="312" r:id="rId20"/>
    <p:sldId id="303" r:id="rId21"/>
    <p:sldId id="293" r:id="rId22"/>
    <p:sldId id="297" r:id="rId23"/>
    <p:sldId id="298" r:id="rId24"/>
    <p:sldId id="260" r:id="rId25"/>
    <p:sldId id="290" r:id="rId26"/>
    <p:sldId id="261" r:id="rId27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2EA9D-F741-4324-8D33-1B2DD541B47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40C241-C1AD-4C24-BD11-5A1A79955F2B}">
      <dgm:prSet phldrT="[Text]"/>
      <dgm:spPr/>
      <dgm:t>
        <a:bodyPr/>
        <a:lstStyle/>
        <a:p>
          <a:r>
            <a:rPr lang="de-D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Führungsqualität und Wertschätzung</a:t>
          </a:r>
        </a:p>
      </dgm:t>
    </dgm:pt>
    <dgm:pt modelId="{50D866F9-03B2-4582-B783-90426945F027}" type="parTrans" cxnId="{75ED2408-D67F-44D8-BEE6-DAF9B707480A}">
      <dgm:prSet/>
      <dgm:spPr/>
      <dgm:t>
        <a:bodyPr/>
        <a:lstStyle/>
        <a:p>
          <a:endParaRPr lang="de-DE"/>
        </a:p>
      </dgm:t>
    </dgm:pt>
    <dgm:pt modelId="{85284014-10E1-4AB6-AE8E-AA6B0AA29BCC}" type="sibTrans" cxnId="{75ED2408-D67F-44D8-BEE6-DAF9B707480A}">
      <dgm:prSet/>
      <dgm:spPr/>
      <dgm:t>
        <a:bodyPr/>
        <a:lstStyle/>
        <a:p>
          <a:endParaRPr lang="de-DE"/>
        </a:p>
      </dgm:t>
    </dgm:pt>
    <dgm:pt modelId="{B00F070A-9D43-4F78-9705-0A7D58A04EC9}">
      <dgm:prSet phldrT="[Text]"/>
      <dgm:spPr/>
      <dgm:t>
        <a:bodyPr/>
        <a:lstStyle/>
        <a:p>
          <a:r>
            <a:rPr lang="de-D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Qualität der Einarbeitung/Patenschaften</a:t>
          </a:r>
        </a:p>
      </dgm:t>
    </dgm:pt>
    <dgm:pt modelId="{338A583B-64AA-4B44-8E71-418616FE97B6}" type="parTrans" cxnId="{D815C226-6470-4C16-A6B9-856E71B13BFE}">
      <dgm:prSet/>
      <dgm:spPr/>
      <dgm:t>
        <a:bodyPr/>
        <a:lstStyle/>
        <a:p>
          <a:endParaRPr lang="de-DE"/>
        </a:p>
      </dgm:t>
    </dgm:pt>
    <dgm:pt modelId="{55E2C95F-939C-4714-8B90-C49B662C5F2C}" type="sibTrans" cxnId="{D815C226-6470-4C16-A6B9-856E71B13BFE}">
      <dgm:prSet/>
      <dgm:spPr/>
      <dgm:t>
        <a:bodyPr/>
        <a:lstStyle/>
        <a:p>
          <a:endParaRPr lang="de-DE"/>
        </a:p>
      </dgm:t>
    </dgm:pt>
    <dgm:pt modelId="{C44FEFFF-F52B-4413-847C-B7DD42541AAF}">
      <dgm:prSet phldrT="[Text]" custT="1"/>
      <dgm:spPr/>
      <dgm:t>
        <a:bodyPr/>
        <a:lstStyle/>
        <a:p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Talente </a:t>
          </a:r>
          <a:r>
            <a:rPr lang="de-DE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binden</a:t>
          </a:r>
        </a:p>
      </dgm:t>
    </dgm:pt>
    <dgm:pt modelId="{030AE67F-1BCF-4354-8BAB-E03A3B23CD7E}" type="parTrans" cxnId="{92D75131-84DA-499A-8C20-A58FBC78DBE0}">
      <dgm:prSet/>
      <dgm:spPr/>
      <dgm:t>
        <a:bodyPr/>
        <a:lstStyle/>
        <a:p>
          <a:endParaRPr lang="de-DE"/>
        </a:p>
      </dgm:t>
    </dgm:pt>
    <dgm:pt modelId="{398F80CD-9B07-40FF-993E-0EF9480DB7B0}" type="sibTrans" cxnId="{92D75131-84DA-499A-8C20-A58FBC78DBE0}">
      <dgm:prSet/>
      <dgm:spPr/>
      <dgm:t>
        <a:bodyPr/>
        <a:lstStyle/>
        <a:p>
          <a:endParaRPr lang="de-DE"/>
        </a:p>
      </dgm:t>
    </dgm:pt>
    <dgm:pt modelId="{494F3FD0-5E3F-4E31-8582-78669B571D61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Image des Unternehmens</a:t>
          </a:r>
        </a:p>
      </dgm:t>
    </dgm:pt>
    <dgm:pt modelId="{95E79787-D998-4428-B169-8103A5165037}" type="parTrans" cxnId="{A34B2FC6-BE4A-4E8A-AAEC-DB0D956C3595}">
      <dgm:prSet/>
      <dgm:spPr/>
      <dgm:t>
        <a:bodyPr/>
        <a:lstStyle/>
        <a:p>
          <a:endParaRPr lang="de-DE"/>
        </a:p>
      </dgm:t>
    </dgm:pt>
    <dgm:pt modelId="{AF0EBED0-5CD3-446B-A5DB-3FA513ED2230}" type="sibTrans" cxnId="{A34B2FC6-BE4A-4E8A-AAEC-DB0D956C3595}">
      <dgm:prSet/>
      <dgm:spPr/>
      <dgm:t>
        <a:bodyPr/>
        <a:lstStyle/>
        <a:p>
          <a:endParaRPr lang="de-DE"/>
        </a:p>
      </dgm:t>
    </dgm:pt>
    <dgm:pt modelId="{CC6F6C7A-BF71-4A38-88E7-37951DBFDA2C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Leistungsorientierte Vergütung</a:t>
          </a:r>
        </a:p>
      </dgm:t>
    </dgm:pt>
    <dgm:pt modelId="{D3153935-9B64-4BD8-8946-3BF3EBF7E37D}" type="parTrans" cxnId="{2B02E384-CC83-4C4F-B2E3-60319BA0A463}">
      <dgm:prSet/>
      <dgm:spPr/>
      <dgm:t>
        <a:bodyPr/>
        <a:lstStyle/>
        <a:p>
          <a:endParaRPr lang="de-DE"/>
        </a:p>
      </dgm:t>
    </dgm:pt>
    <dgm:pt modelId="{7051DFDF-F1CC-47AC-9A53-15A3AE6E42AF}" type="sibTrans" cxnId="{2B02E384-CC83-4C4F-B2E3-60319BA0A463}">
      <dgm:prSet/>
      <dgm:spPr/>
      <dgm:t>
        <a:bodyPr/>
        <a:lstStyle/>
        <a:p>
          <a:endParaRPr lang="de-DE"/>
        </a:p>
      </dgm:t>
    </dgm:pt>
    <dgm:pt modelId="{4593A3B8-FF76-4EA7-8CD5-5A19FC7D8DC6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Karriereperspektiven</a:t>
          </a:r>
        </a:p>
      </dgm:t>
    </dgm:pt>
    <dgm:pt modelId="{6F093721-3ABB-45B9-95EF-F858E8A235FB}" type="parTrans" cxnId="{8B1EC596-2136-4F37-A87D-F1A3BFA5CA87}">
      <dgm:prSet/>
      <dgm:spPr/>
      <dgm:t>
        <a:bodyPr/>
        <a:lstStyle/>
        <a:p>
          <a:endParaRPr lang="de-DE"/>
        </a:p>
      </dgm:t>
    </dgm:pt>
    <dgm:pt modelId="{9C43FE5C-4AF3-4705-990F-A3BBF0E77814}" type="sibTrans" cxnId="{8B1EC596-2136-4F37-A87D-F1A3BFA5CA87}">
      <dgm:prSet/>
      <dgm:spPr/>
      <dgm:t>
        <a:bodyPr/>
        <a:lstStyle/>
        <a:p>
          <a:endParaRPr lang="de-DE"/>
        </a:p>
      </dgm:t>
    </dgm:pt>
    <dgm:pt modelId="{CA709DF6-5749-4AB6-B5F5-28B8D7705B3A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Betriebliche Altersversorgung</a:t>
          </a:r>
        </a:p>
      </dgm:t>
    </dgm:pt>
    <dgm:pt modelId="{60C9F3B6-1364-4516-8DC6-A68DE330D4CB}" type="parTrans" cxnId="{75E91EFE-1527-4990-BF29-04C5407CE41F}">
      <dgm:prSet/>
      <dgm:spPr/>
      <dgm:t>
        <a:bodyPr/>
        <a:lstStyle/>
        <a:p>
          <a:endParaRPr lang="de-DE"/>
        </a:p>
      </dgm:t>
    </dgm:pt>
    <dgm:pt modelId="{BDA60845-CE77-4EDF-894F-6B8DAC4E5C4C}" type="sibTrans" cxnId="{75E91EFE-1527-4990-BF29-04C5407CE41F}">
      <dgm:prSet/>
      <dgm:spPr/>
      <dgm:t>
        <a:bodyPr/>
        <a:lstStyle/>
        <a:p>
          <a:endParaRPr lang="de-DE"/>
        </a:p>
      </dgm:t>
    </dgm:pt>
    <dgm:pt modelId="{0039284E-F35B-43DE-AE10-ADA3B48A6463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Förderung der Gemeinschaftskultur durch Freizeitangebote</a:t>
          </a:r>
        </a:p>
      </dgm:t>
    </dgm:pt>
    <dgm:pt modelId="{DA974B73-1F89-4669-AC59-B7EE6AD42F64}" type="parTrans" cxnId="{5C8E484E-F7F2-45B5-B7C8-0B50082E9118}">
      <dgm:prSet/>
      <dgm:spPr/>
      <dgm:t>
        <a:bodyPr/>
        <a:lstStyle/>
        <a:p>
          <a:endParaRPr lang="de-DE"/>
        </a:p>
      </dgm:t>
    </dgm:pt>
    <dgm:pt modelId="{B9516C1C-F2B5-4883-9EA7-DB2BA9B1DC19}" type="sibTrans" cxnId="{5C8E484E-F7F2-45B5-B7C8-0B50082E9118}">
      <dgm:prSet/>
      <dgm:spPr/>
      <dgm:t>
        <a:bodyPr/>
        <a:lstStyle/>
        <a:p>
          <a:endParaRPr lang="de-DE"/>
        </a:p>
      </dgm:t>
    </dgm:pt>
    <dgm:pt modelId="{03BE9F0B-E9A6-4172-BBB2-F26C42115B2D}">
      <dgm:prSet phldrT="[Text]"/>
      <dgm:spPr/>
      <dgm:t>
        <a:bodyPr/>
        <a:lstStyle/>
        <a:p>
          <a:r>
            <a:rPr lang="de-D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Flexibilität (Ort/Zeit) und Gestaltungsspielraum der Arbeit</a:t>
          </a:r>
        </a:p>
      </dgm:t>
    </dgm:pt>
    <dgm:pt modelId="{69470F52-BCF3-4923-864E-3AC6501384B3}" type="parTrans" cxnId="{F124CC58-273B-4596-BB42-7A84CF9C6B1A}">
      <dgm:prSet/>
      <dgm:spPr/>
      <dgm:t>
        <a:bodyPr/>
        <a:lstStyle/>
        <a:p>
          <a:endParaRPr lang="de-DE"/>
        </a:p>
      </dgm:t>
    </dgm:pt>
    <dgm:pt modelId="{D100831E-6FF8-460E-9A85-CFC45C6836CD}" type="sibTrans" cxnId="{F124CC58-273B-4596-BB42-7A84CF9C6B1A}">
      <dgm:prSet/>
      <dgm:spPr/>
      <dgm:t>
        <a:bodyPr/>
        <a:lstStyle/>
        <a:p>
          <a:endParaRPr lang="de-DE"/>
        </a:p>
      </dgm:t>
    </dgm:pt>
    <dgm:pt modelId="{B69126A4-80DC-4C01-8BAB-AF32D309D4E0}" type="pres">
      <dgm:prSet presAssocID="{51C2EA9D-F741-4324-8D33-1B2DD541B4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AF8C47C-6F61-4D4C-A99C-4CF9F0EBA68E}" type="pres">
      <dgm:prSet presAssocID="{4593A3B8-FF76-4EA7-8CD5-5A19FC7D8DC6}" presName="node" presStyleLbl="node1" presStyleIdx="0" presStyleCnt="9" custLinFactNeighborY="-55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E12A3E-406F-4C37-8C04-07E840B243E2}" type="pres">
      <dgm:prSet presAssocID="{9C43FE5C-4AF3-4705-990F-A3BBF0E77814}" presName="sibTrans" presStyleCnt="0"/>
      <dgm:spPr/>
    </dgm:pt>
    <dgm:pt modelId="{635033D8-8120-478D-97A5-4C6FAB95508D}" type="pres">
      <dgm:prSet presAssocID="{5340C241-C1AD-4C24-BD11-5A1A79955F2B}" presName="node" presStyleLbl="node1" presStyleIdx="1" presStyleCnt="9" custLinFactNeighborY="1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B9B9B5-F424-4DD5-94C6-FE4CD467EA78}" type="pres">
      <dgm:prSet presAssocID="{85284014-10E1-4AB6-AE8E-AA6B0AA29BCC}" presName="sibTrans" presStyleCnt="0"/>
      <dgm:spPr/>
    </dgm:pt>
    <dgm:pt modelId="{65F4464D-CEF9-46E7-8DF4-E9B6708FAA93}" type="pres">
      <dgm:prSet presAssocID="{B00F070A-9D43-4F78-9705-0A7D58A04EC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F44E50-5C8E-4AFC-933C-1D1E65C37427}" type="pres">
      <dgm:prSet presAssocID="{55E2C95F-939C-4714-8B90-C49B662C5F2C}" presName="sibTrans" presStyleCnt="0"/>
      <dgm:spPr/>
    </dgm:pt>
    <dgm:pt modelId="{26B0AB96-FBF7-439D-B946-7FCD43D96C21}" type="pres">
      <dgm:prSet presAssocID="{CA709DF6-5749-4AB6-B5F5-28B8D7705B3A}" presName="node" presStyleLbl="node1" presStyleIdx="3" presStyleCnt="9" custLinFactNeighborX="-40896" custLinFactNeighborY="-26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279C91-E490-4228-B823-A1E8546684AA}" type="pres">
      <dgm:prSet presAssocID="{BDA60845-CE77-4EDF-894F-6B8DAC4E5C4C}" presName="sibTrans" presStyleCnt="0"/>
      <dgm:spPr/>
    </dgm:pt>
    <dgm:pt modelId="{66EDC5CC-448C-413A-8F47-4BE3408DE914}" type="pres">
      <dgm:prSet presAssocID="{C44FEFFF-F52B-4413-847C-B7DD42541AA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ACA955-29F4-4EEC-9306-64ED75B5D413}" type="pres">
      <dgm:prSet presAssocID="{398F80CD-9B07-40FF-993E-0EF9480DB7B0}" presName="sibTrans" presStyleCnt="0"/>
      <dgm:spPr/>
    </dgm:pt>
    <dgm:pt modelId="{0176AD98-BBAF-4732-B326-77374C42427C}" type="pres">
      <dgm:prSet presAssocID="{0039284E-F35B-43DE-AE10-ADA3B48A6463}" presName="node" presStyleLbl="node1" presStyleIdx="5" presStyleCnt="9" custLinFactNeighborX="370" custLinFactNeighborY="66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B5407B-6A70-4EE3-B147-1FB78BF3843C}" type="pres">
      <dgm:prSet presAssocID="{B9516C1C-F2B5-4883-9EA7-DB2BA9B1DC19}" presName="sibTrans" presStyleCnt="0"/>
      <dgm:spPr/>
    </dgm:pt>
    <dgm:pt modelId="{0B02A12D-0EC4-4B62-AD79-DFC1ACB42824}" type="pres">
      <dgm:prSet presAssocID="{CC6F6C7A-BF71-4A38-88E7-37951DBFDA2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989DDA-0804-4B9F-99D9-9416480154E5}" type="pres">
      <dgm:prSet presAssocID="{7051DFDF-F1CC-47AC-9A53-15A3AE6E42AF}" presName="sibTrans" presStyleCnt="0"/>
      <dgm:spPr/>
    </dgm:pt>
    <dgm:pt modelId="{42FFA623-52B5-4E98-9365-179B775582F1}" type="pres">
      <dgm:prSet presAssocID="{03BE9F0B-E9A6-4172-BBB2-F26C42115B2D}" presName="node" presStyleLbl="node1" presStyleIdx="7" presStyleCnt="9" custLinFactNeighborY="-1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B4F8FD-AAB5-4BBE-8399-FFE3A2BB0F58}" type="pres">
      <dgm:prSet presAssocID="{D100831E-6FF8-460E-9A85-CFC45C6836CD}" presName="sibTrans" presStyleCnt="0"/>
      <dgm:spPr/>
    </dgm:pt>
    <dgm:pt modelId="{85470C7E-2223-40FF-9B16-63DC58B430E7}" type="pres">
      <dgm:prSet presAssocID="{494F3FD0-5E3F-4E31-8582-78669B571D6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2A2BC24-6AE0-490E-9FDA-D48E1A96670E}" type="presOf" srcId="{4593A3B8-FF76-4EA7-8CD5-5A19FC7D8DC6}" destId="{FAF8C47C-6F61-4D4C-A99C-4CF9F0EBA68E}" srcOrd="0" destOrd="0" presId="urn:microsoft.com/office/officeart/2005/8/layout/default"/>
    <dgm:cxn modelId="{A34B2FC6-BE4A-4E8A-AAEC-DB0D956C3595}" srcId="{51C2EA9D-F741-4324-8D33-1B2DD541B470}" destId="{494F3FD0-5E3F-4E31-8582-78669B571D61}" srcOrd="8" destOrd="0" parTransId="{95E79787-D998-4428-B169-8103A5165037}" sibTransId="{AF0EBED0-5CD3-446B-A5DB-3FA513ED2230}"/>
    <dgm:cxn modelId="{F124CC58-273B-4596-BB42-7A84CF9C6B1A}" srcId="{51C2EA9D-F741-4324-8D33-1B2DD541B470}" destId="{03BE9F0B-E9A6-4172-BBB2-F26C42115B2D}" srcOrd="7" destOrd="0" parTransId="{69470F52-BCF3-4923-864E-3AC6501384B3}" sibTransId="{D100831E-6FF8-460E-9A85-CFC45C6836CD}"/>
    <dgm:cxn modelId="{5C20B64D-68E1-4F48-B11F-3B32EA7D508D}" type="presOf" srcId="{5340C241-C1AD-4C24-BD11-5A1A79955F2B}" destId="{635033D8-8120-478D-97A5-4C6FAB95508D}" srcOrd="0" destOrd="0" presId="urn:microsoft.com/office/officeart/2005/8/layout/default"/>
    <dgm:cxn modelId="{92D75131-84DA-499A-8C20-A58FBC78DBE0}" srcId="{51C2EA9D-F741-4324-8D33-1B2DD541B470}" destId="{C44FEFFF-F52B-4413-847C-B7DD42541AAF}" srcOrd="4" destOrd="0" parTransId="{030AE67F-1BCF-4354-8BAB-E03A3B23CD7E}" sibTransId="{398F80CD-9B07-40FF-993E-0EF9480DB7B0}"/>
    <dgm:cxn modelId="{B845D47D-3BA5-4034-B101-783668A39775}" type="presOf" srcId="{03BE9F0B-E9A6-4172-BBB2-F26C42115B2D}" destId="{42FFA623-52B5-4E98-9365-179B775582F1}" srcOrd="0" destOrd="0" presId="urn:microsoft.com/office/officeart/2005/8/layout/default"/>
    <dgm:cxn modelId="{E1CE5801-1340-4901-8AD0-0C449A3E9838}" type="presOf" srcId="{B00F070A-9D43-4F78-9705-0A7D58A04EC9}" destId="{65F4464D-CEF9-46E7-8DF4-E9B6708FAA93}" srcOrd="0" destOrd="0" presId="urn:microsoft.com/office/officeart/2005/8/layout/default"/>
    <dgm:cxn modelId="{9B1919FF-531B-4410-BB80-E3F861932AD7}" type="presOf" srcId="{51C2EA9D-F741-4324-8D33-1B2DD541B470}" destId="{B69126A4-80DC-4C01-8BAB-AF32D309D4E0}" srcOrd="0" destOrd="0" presId="urn:microsoft.com/office/officeart/2005/8/layout/default"/>
    <dgm:cxn modelId="{8B1EC596-2136-4F37-A87D-F1A3BFA5CA87}" srcId="{51C2EA9D-F741-4324-8D33-1B2DD541B470}" destId="{4593A3B8-FF76-4EA7-8CD5-5A19FC7D8DC6}" srcOrd="0" destOrd="0" parTransId="{6F093721-3ABB-45B9-95EF-F858E8A235FB}" sibTransId="{9C43FE5C-4AF3-4705-990F-A3BBF0E77814}"/>
    <dgm:cxn modelId="{75E91EFE-1527-4990-BF29-04C5407CE41F}" srcId="{51C2EA9D-F741-4324-8D33-1B2DD541B470}" destId="{CA709DF6-5749-4AB6-B5F5-28B8D7705B3A}" srcOrd="3" destOrd="0" parTransId="{60C9F3B6-1364-4516-8DC6-A68DE330D4CB}" sibTransId="{BDA60845-CE77-4EDF-894F-6B8DAC4E5C4C}"/>
    <dgm:cxn modelId="{5C8E484E-F7F2-45B5-B7C8-0B50082E9118}" srcId="{51C2EA9D-F741-4324-8D33-1B2DD541B470}" destId="{0039284E-F35B-43DE-AE10-ADA3B48A6463}" srcOrd="5" destOrd="0" parTransId="{DA974B73-1F89-4669-AC59-B7EE6AD42F64}" sibTransId="{B9516C1C-F2B5-4883-9EA7-DB2BA9B1DC19}"/>
    <dgm:cxn modelId="{86E0B153-DE59-490E-89DA-85BB7A6076F6}" type="presOf" srcId="{C44FEFFF-F52B-4413-847C-B7DD42541AAF}" destId="{66EDC5CC-448C-413A-8F47-4BE3408DE914}" srcOrd="0" destOrd="0" presId="urn:microsoft.com/office/officeart/2005/8/layout/default"/>
    <dgm:cxn modelId="{B1B3E0E5-79E3-4214-B464-26FFE8D14CE0}" type="presOf" srcId="{0039284E-F35B-43DE-AE10-ADA3B48A6463}" destId="{0176AD98-BBAF-4732-B326-77374C42427C}" srcOrd="0" destOrd="0" presId="urn:microsoft.com/office/officeart/2005/8/layout/default"/>
    <dgm:cxn modelId="{D815C226-6470-4C16-A6B9-856E71B13BFE}" srcId="{51C2EA9D-F741-4324-8D33-1B2DD541B470}" destId="{B00F070A-9D43-4F78-9705-0A7D58A04EC9}" srcOrd="2" destOrd="0" parTransId="{338A583B-64AA-4B44-8E71-418616FE97B6}" sibTransId="{55E2C95F-939C-4714-8B90-C49B662C5F2C}"/>
    <dgm:cxn modelId="{2B02E384-CC83-4C4F-B2E3-60319BA0A463}" srcId="{51C2EA9D-F741-4324-8D33-1B2DD541B470}" destId="{CC6F6C7A-BF71-4A38-88E7-37951DBFDA2C}" srcOrd="6" destOrd="0" parTransId="{D3153935-9B64-4BD8-8946-3BF3EBF7E37D}" sibTransId="{7051DFDF-F1CC-47AC-9A53-15A3AE6E42AF}"/>
    <dgm:cxn modelId="{0E2E9A5E-CC27-4BD7-A0EA-BA061D3BA388}" type="presOf" srcId="{CA709DF6-5749-4AB6-B5F5-28B8D7705B3A}" destId="{26B0AB96-FBF7-439D-B946-7FCD43D96C21}" srcOrd="0" destOrd="0" presId="urn:microsoft.com/office/officeart/2005/8/layout/default"/>
    <dgm:cxn modelId="{B1A755DD-1D8E-44A7-A217-C4035DFAA37B}" type="presOf" srcId="{494F3FD0-5E3F-4E31-8582-78669B571D61}" destId="{85470C7E-2223-40FF-9B16-63DC58B430E7}" srcOrd="0" destOrd="0" presId="urn:microsoft.com/office/officeart/2005/8/layout/default"/>
    <dgm:cxn modelId="{75ED2408-D67F-44D8-BEE6-DAF9B707480A}" srcId="{51C2EA9D-F741-4324-8D33-1B2DD541B470}" destId="{5340C241-C1AD-4C24-BD11-5A1A79955F2B}" srcOrd="1" destOrd="0" parTransId="{50D866F9-03B2-4582-B783-90426945F027}" sibTransId="{85284014-10E1-4AB6-AE8E-AA6B0AA29BCC}"/>
    <dgm:cxn modelId="{2DAD5588-DA06-4118-8E90-238600ECF4CD}" type="presOf" srcId="{CC6F6C7A-BF71-4A38-88E7-37951DBFDA2C}" destId="{0B02A12D-0EC4-4B62-AD79-DFC1ACB42824}" srcOrd="0" destOrd="0" presId="urn:microsoft.com/office/officeart/2005/8/layout/default"/>
    <dgm:cxn modelId="{0917FCFB-EC9F-47BD-8773-5EC0FD2D8E44}" type="presParOf" srcId="{B69126A4-80DC-4C01-8BAB-AF32D309D4E0}" destId="{FAF8C47C-6F61-4D4C-A99C-4CF9F0EBA68E}" srcOrd="0" destOrd="0" presId="urn:microsoft.com/office/officeart/2005/8/layout/default"/>
    <dgm:cxn modelId="{FCFEFCBB-BBBF-464A-A5BC-2BC67B5E1366}" type="presParOf" srcId="{B69126A4-80DC-4C01-8BAB-AF32D309D4E0}" destId="{3EE12A3E-406F-4C37-8C04-07E840B243E2}" srcOrd="1" destOrd="0" presId="urn:microsoft.com/office/officeart/2005/8/layout/default"/>
    <dgm:cxn modelId="{F022FBD9-DB0A-4892-83C9-53C1139F5885}" type="presParOf" srcId="{B69126A4-80DC-4C01-8BAB-AF32D309D4E0}" destId="{635033D8-8120-478D-97A5-4C6FAB95508D}" srcOrd="2" destOrd="0" presId="urn:microsoft.com/office/officeart/2005/8/layout/default"/>
    <dgm:cxn modelId="{C0E283E1-2F4A-4223-B9C5-480E30D28478}" type="presParOf" srcId="{B69126A4-80DC-4C01-8BAB-AF32D309D4E0}" destId="{63B9B9B5-F424-4DD5-94C6-FE4CD467EA78}" srcOrd="3" destOrd="0" presId="urn:microsoft.com/office/officeart/2005/8/layout/default"/>
    <dgm:cxn modelId="{B2FF3A01-5B3D-45F1-B97E-A21340CA5CFC}" type="presParOf" srcId="{B69126A4-80DC-4C01-8BAB-AF32D309D4E0}" destId="{65F4464D-CEF9-46E7-8DF4-E9B6708FAA93}" srcOrd="4" destOrd="0" presId="urn:microsoft.com/office/officeart/2005/8/layout/default"/>
    <dgm:cxn modelId="{945F245E-778E-46B0-8310-CACF46039F57}" type="presParOf" srcId="{B69126A4-80DC-4C01-8BAB-AF32D309D4E0}" destId="{B2F44E50-5C8E-4AFC-933C-1D1E65C37427}" srcOrd="5" destOrd="0" presId="urn:microsoft.com/office/officeart/2005/8/layout/default"/>
    <dgm:cxn modelId="{2F99A824-867B-43AE-8970-BA83E4BF19FF}" type="presParOf" srcId="{B69126A4-80DC-4C01-8BAB-AF32D309D4E0}" destId="{26B0AB96-FBF7-439D-B946-7FCD43D96C21}" srcOrd="6" destOrd="0" presId="urn:microsoft.com/office/officeart/2005/8/layout/default"/>
    <dgm:cxn modelId="{1C869CEB-3976-4A58-A243-7398A3516B32}" type="presParOf" srcId="{B69126A4-80DC-4C01-8BAB-AF32D309D4E0}" destId="{1D279C91-E490-4228-B823-A1E8546684AA}" srcOrd="7" destOrd="0" presId="urn:microsoft.com/office/officeart/2005/8/layout/default"/>
    <dgm:cxn modelId="{F3EC90AD-55D4-468E-A913-41ECB4666D59}" type="presParOf" srcId="{B69126A4-80DC-4C01-8BAB-AF32D309D4E0}" destId="{66EDC5CC-448C-413A-8F47-4BE3408DE914}" srcOrd="8" destOrd="0" presId="urn:microsoft.com/office/officeart/2005/8/layout/default"/>
    <dgm:cxn modelId="{EE6D1BAA-F16C-4B6D-AA1A-75D19239AA86}" type="presParOf" srcId="{B69126A4-80DC-4C01-8BAB-AF32D309D4E0}" destId="{64ACA955-29F4-4EEC-9306-64ED75B5D413}" srcOrd="9" destOrd="0" presId="urn:microsoft.com/office/officeart/2005/8/layout/default"/>
    <dgm:cxn modelId="{D65A73E2-C243-4E8F-9381-F4BBC24D7419}" type="presParOf" srcId="{B69126A4-80DC-4C01-8BAB-AF32D309D4E0}" destId="{0176AD98-BBAF-4732-B326-77374C42427C}" srcOrd="10" destOrd="0" presId="urn:microsoft.com/office/officeart/2005/8/layout/default"/>
    <dgm:cxn modelId="{43DB72BB-FF8A-47AD-A895-E7EDB1142760}" type="presParOf" srcId="{B69126A4-80DC-4C01-8BAB-AF32D309D4E0}" destId="{69B5407B-6A70-4EE3-B147-1FB78BF3843C}" srcOrd="11" destOrd="0" presId="urn:microsoft.com/office/officeart/2005/8/layout/default"/>
    <dgm:cxn modelId="{4EFBB352-12AC-4778-8323-960BA26990C5}" type="presParOf" srcId="{B69126A4-80DC-4C01-8BAB-AF32D309D4E0}" destId="{0B02A12D-0EC4-4B62-AD79-DFC1ACB42824}" srcOrd="12" destOrd="0" presId="urn:microsoft.com/office/officeart/2005/8/layout/default"/>
    <dgm:cxn modelId="{58E5F927-DBA4-4365-AA4D-F318703C88A3}" type="presParOf" srcId="{B69126A4-80DC-4C01-8BAB-AF32D309D4E0}" destId="{5C989DDA-0804-4B9F-99D9-9416480154E5}" srcOrd="13" destOrd="0" presId="urn:microsoft.com/office/officeart/2005/8/layout/default"/>
    <dgm:cxn modelId="{42E61286-47E2-4842-9B71-7424A8185344}" type="presParOf" srcId="{B69126A4-80DC-4C01-8BAB-AF32D309D4E0}" destId="{42FFA623-52B5-4E98-9365-179B775582F1}" srcOrd="14" destOrd="0" presId="urn:microsoft.com/office/officeart/2005/8/layout/default"/>
    <dgm:cxn modelId="{AEB5056D-BBB8-4254-9809-1DDB7472705F}" type="presParOf" srcId="{B69126A4-80DC-4C01-8BAB-AF32D309D4E0}" destId="{12B4F8FD-AAB5-4BBE-8399-FFE3A2BB0F58}" srcOrd="15" destOrd="0" presId="urn:microsoft.com/office/officeart/2005/8/layout/default"/>
    <dgm:cxn modelId="{91747303-4381-43D1-90A4-58ADD69C34BA}" type="presParOf" srcId="{B69126A4-80DC-4C01-8BAB-AF32D309D4E0}" destId="{85470C7E-2223-40FF-9B16-63DC58B430E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8C47C-6F61-4D4C-A99C-4CF9F0EBA68E}">
      <dsp:nvSpPr>
        <dsp:cNvPr id="0" name=""/>
        <dsp:cNvSpPr/>
      </dsp:nvSpPr>
      <dsp:spPr>
        <a:xfrm>
          <a:off x="0" y="0"/>
          <a:ext cx="2025224" cy="1215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Karriereperspektiven</a:t>
          </a:r>
        </a:p>
      </dsp:txBody>
      <dsp:txXfrm>
        <a:off x="0" y="0"/>
        <a:ext cx="2025224" cy="1215134"/>
      </dsp:txXfrm>
    </dsp:sp>
    <dsp:sp modelId="{635033D8-8120-478D-97A5-4C6FAB95508D}">
      <dsp:nvSpPr>
        <dsp:cNvPr id="0" name=""/>
        <dsp:cNvSpPr/>
      </dsp:nvSpPr>
      <dsp:spPr>
        <a:xfrm>
          <a:off x="2227747" y="33924"/>
          <a:ext cx="2025224" cy="1215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Führungsqualität und Wertschätzung</a:t>
          </a:r>
        </a:p>
      </dsp:txBody>
      <dsp:txXfrm>
        <a:off x="2227747" y="33924"/>
        <a:ext cx="2025224" cy="1215134"/>
      </dsp:txXfrm>
    </dsp:sp>
    <dsp:sp modelId="{65F4464D-CEF9-46E7-8DF4-E9B6708FAA93}">
      <dsp:nvSpPr>
        <dsp:cNvPr id="0" name=""/>
        <dsp:cNvSpPr/>
      </dsp:nvSpPr>
      <dsp:spPr>
        <a:xfrm>
          <a:off x="4455495" y="31566"/>
          <a:ext cx="2025224" cy="1215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Qualität der Einarbeitung/Patenschaften</a:t>
          </a:r>
        </a:p>
      </dsp:txBody>
      <dsp:txXfrm>
        <a:off x="4455495" y="31566"/>
        <a:ext cx="2025224" cy="1215134"/>
      </dsp:txXfrm>
    </dsp:sp>
    <dsp:sp modelId="{26B0AB96-FBF7-439D-B946-7FCD43D96C21}">
      <dsp:nvSpPr>
        <dsp:cNvPr id="0" name=""/>
        <dsp:cNvSpPr/>
      </dsp:nvSpPr>
      <dsp:spPr>
        <a:xfrm>
          <a:off x="0" y="1417059"/>
          <a:ext cx="2025224" cy="1215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Betriebliche Altersversorgung</a:t>
          </a:r>
        </a:p>
      </dsp:txBody>
      <dsp:txXfrm>
        <a:off x="0" y="1417059"/>
        <a:ext cx="2025224" cy="1215134"/>
      </dsp:txXfrm>
    </dsp:sp>
    <dsp:sp modelId="{66EDC5CC-448C-413A-8F47-4BE3408DE914}">
      <dsp:nvSpPr>
        <dsp:cNvPr id="0" name=""/>
        <dsp:cNvSpPr/>
      </dsp:nvSpPr>
      <dsp:spPr>
        <a:xfrm>
          <a:off x="2227747" y="1449224"/>
          <a:ext cx="2025224" cy="1215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Talente </a:t>
          </a:r>
          <a:r>
            <a:rPr lang="de-DE" sz="20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binden</a:t>
          </a:r>
        </a:p>
      </dsp:txBody>
      <dsp:txXfrm>
        <a:off x="2227747" y="1449224"/>
        <a:ext cx="2025224" cy="1215134"/>
      </dsp:txXfrm>
    </dsp:sp>
    <dsp:sp modelId="{0176AD98-BBAF-4732-B326-77374C42427C}">
      <dsp:nvSpPr>
        <dsp:cNvPr id="0" name=""/>
        <dsp:cNvSpPr/>
      </dsp:nvSpPr>
      <dsp:spPr>
        <a:xfrm>
          <a:off x="4455495" y="1457268"/>
          <a:ext cx="2025224" cy="1215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Förderung der Gemeinschaftskultur durch Freizeitangebote</a:t>
          </a:r>
        </a:p>
      </dsp:txBody>
      <dsp:txXfrm>
        <a:off x="4455495" y="1457268"/>
        <a:ext cx="2025224" cy="1215134"/>
      </dsp:txXfrm>
    </dsp:sp>
    <dsp:sp modelId="{0B02A12D-0EC4-4B62-AD79-DFC1ACB42824}">
      <dsp:nvSpPr>
        <dsp:cNvPr id="0" name=""/>
        <dsp:cNvSpPr/>
      </dsp:nvSpPr>
      <dsp:spPr>
        <a:xfrm>
          <a:off x="0" y="2866882"/>
          <a:ext cx="2025224" cy="1215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Leistungsorientierte Vergütung</a:t>
          </a:r>
        </a:p>
      </dsp:txBody>
      <dsp:txXfrm>
        <a:off x="0" y="2866882"/>
        <a:ext cx="2025224" cy="1215134"/>
      </dsp:txXfrm>
    </dsp:sp>
    <dsp:sp modelId="{42FFA623-52B5-4E98-9365-179B775582F1}">
      <dsp:nvSpPr>
        <dsp:cNvPr id="0" name=""/>
        <dsp:cNvSpPr/>
      </dsp:nvSpPr>
      <dsp:spPr>
        <a:xfrm>
          <a:off x="2227747" y="2864524"/>
          <a:ext cx="2025224" cy="1215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Flexibilität (Ort/Zeit) und Gestaltungsspielraum der Arbeit</a:t>
          </a:r>
        </a:p>
      </dsp:txBody>
      <dsp:txXfrm>
        <a:off x="2227747" y="2864524"/>
        <a:ext cx="2025224" cy="1215134"/>
      </dsp:txXfrm>
    </dsp:sp>
    <dsp:sp modelId="{85470C7E-2223-40FF-9B16-63DC58B430E7}">
      <dsp:nvSpPr>
        <dsp:cNvPr id="0" name=""/>
        <dsp:cNvSpPr/>
      </dsp:nvSpPr>
      <dsp:spPr>
        <a:xfrm>
          <a:off x="4455495" y="2866881"/>
          <a:ext cx="2025224" cy="1215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Image des Unternehmens</a:t>
          </a:r>
        </a:p>
      </dsp:txBody>
      <dsp:txXfrm>
        <a:off x="4455495" y="2866881"/>
        <a:ext cx="2025224" cy="1215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76F29-9263-4056-A678-FD3A505B3306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4B92B-895F-433A-836F-F9170F96C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310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9F4D-34EF-4B14-A4B7-224A07237B0C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2C4B2-C339-4F62-9A24-FEF207727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64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C4B2-C339-4F62-9A24-FEF207727A9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42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748-493E-40C1-BE89-8846EC7C5358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29E-D852-4953-BA0E-2A803E3848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78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748-493E-40C1-BE89-8846EC7C5358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29E-D852-4953-BA0E-2A803E3848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32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748-493E-40C1-BE89-8846EC7C5358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29E-D852-4953-BA0E-2A803E3848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51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Deutscher Steuerberaterkongress</a:t>
            </a:r>
            <a:br>
              <a:rPr lang="de-DE" dirty="0" smtClean="0"/>
            </a:br>
            <a:r>
              <a:rPr lang="de-DE" dirty="0" smtClean="0"/>
              <a:t>2015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748-493E-40C1-BE89-8846EC7C5358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29E-D852-4953-BA0E-2A803E3848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26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748-493E-40C1-BE89-8846EC7C5358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29E-D852-4953-BA0E-2A803E3848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77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748-493E-40C1-BE89-8846EC7C5358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29E-D852-4953-BA0E-2A803E3848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99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748-493E-40C1-BE89-8846EC7C5358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29E-D852-4953-BA0E-2A803E3848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9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748-493E-40C1-BE89-8846EC7C5358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29E-D852-4953-BA0E-2A803E3848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94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748-493E-40C1-BE89-8846EC7C5358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29E-D852-4953-BA0E-2A803E3848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17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748-493E-40C1-BE89-8846EC7C5358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29E-D852-4953-BA0E-2A803E3848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8748-493E-40C1-BE89-8846EC7C5358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29E-D852-4953-BA0E-2A803E3848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38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536" y="58419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48748-493E-40C1-BE89-8846EC7C5358}" type="datetimeFigureOut">
              <a:rPr lang="de-DE" smtClean="0"/>
              <a:t>02.05.2015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2429E-D852-4953-BA0E-2A803E3848F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296144" cy="40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5292080" y="188640"/>
            <a:ext cx="36004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Deutscher Steuerberaterkongress</a:t>
            </a:r>
            <a:b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14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5400600"/>
          </a:xfrm>
        </p:spPr>
        <p:txBody>
          <a:bodyPr>
            <a:noAutofit/>
          </a:bodyPr>
          <a:lstStyle/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Forum 6 - Personalentwicklung in der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StB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.- Kanzlei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000" b="1" dirty="0" smtClean="0"/>
              <a:t>Impulsvortrag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800" b="1" dirty="0"/>
              <a:t>Strategische Personalentwicklung in Ihrer Kanzlei </a:t>
            </a:r>
            <a:br>
              <a:rPr lang="de-DE" sz="2800" b="1" dirty="0"/>
            </a:b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>
                <a:solidFill>
                  <a:schemeClr val="accent2">
                    <a:lumMod val="50000"/>
                  </a:schemeClr>
                </a:solidFill>
              </a:rPr>
              <a:t>Zukunft</a:t>
            </a:r>
            <a:r>
              <a:rPr lang="de-DE" sz="2800" b="1" dirty="0"/>
              <a:t> steuern!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Britta v. Bezold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Weiterbildungsmanagerin und Personalentwicklerin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Geschäftsführerin der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WST_Akademie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619202"/>
            <a:ext cx="1656184" cy="90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5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oter Faden_mit Text_0510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52463"/>
            <a:ext cx="7823200" cy="4568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764704"/>
            <a:ext cx="836327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Prinzipien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Strategischer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Personalentwicklung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634678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/>
          </a:p>
        </p:txBody>
      </p:sp>
      <p:sp>
        <p:nvSpPr>
          <p:cNvPr id="5" name="Rechteck 4"/>
          <p:cNvSpPr/>
          <p:nvPr/>
        </p:nvSpPr>
        <p:spPr>
          <a:xfrm>
            <a:off x="683568" y="1916832"/>
            <a:ext cx="60486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051720" y="5013176"/>
            <a:ext cx="60486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220072" y="3933056"/>
            <a:ext cx="27387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051720" y="3187843"/>
            <a:ext cx="28827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332874" y="2199515"/>
            <a:ext cx="539936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Zielgerichtet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gut durchdacht: 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auf 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Kanzleistrategie abgestimmt</a:t>
            </a:r>
          </a:p>
        </p:txBody>
      </p:sp>
      <p:sp>
        <p:nvSpPr>
          <p:cNvPr id="10" name="Rechteck 9"/>
          <p:cNvSpPr/>
          <p:nvPr/>
        </p:nvSpPr>
        <p:spPr>
          <a:xfrm>
            <a:off x="1332874" y="3717032"/>
            <a:ext cx="554338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Systematisch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und  klar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kommuniziert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79517" y="5013176"/>
            <a:ext cx="6530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3.  Zukunftsbezogen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auf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Langfristigkeit und Nachhaltigkeit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abgestellt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669850" y="2924944"/>
            <a:ext cx="150255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„roten Faden“</a:t>
            </a:r>
            <a:endParaRPr 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893961"/>
          </a:xfrm>
        </p:spPr>
        <p:txBody>
          <a:bodyPr>
            <a:normAutofit/>
          </a:bodyPr>
          <a:lstStyle/>
          <a:p>
            <a:pPr algn="l"/>
            <a:r>
              <a:rPr lang="de-DE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Strategische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Personalentwicklung folgt …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04856" cy="4608512"/>
          </a:xfrm>
        </p:spPr>
        <p:txBody>
          <a:bodyPr>
            <a:normAutofit fontScale="77500" lnSpcReduction="20000"/>
          </a:bodyPr>
          <a:lstStyle/>
          <a:p>
            <a:r>
              <a:rPr lang="de-DE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einem/ Ihrem </a:t>
            </a:r>
            <a:r>
              <a:rPr lang="de-DE" sz="3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„Masterplan“ </a:t>
            </a:r>
          </a:p>
          <a:p>
            <a:pPr algn="l"/>
            <a:endParaRPr lang="de-DE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Diesen Lösungsansatz kennen Sie </a:t>
            </a:r>
            <a:r>
              <a:rPr lang="de-DE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Ihrer Beraterpraxis:</a:t>
            </a:r>
          </a:p>
          <a:p>
            <a:pPr algn="l"/>
            <a:r>
              <a:rPr lang="de-DE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de-DE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Mandanten denken und gestalten auch Sie oft vom Ergebnis her. </a:t>
            </a:r>
            <a:endParaRPr lang="de-DE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1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3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soll denn rauskommen</a:t>
            </a:r>
            <a:r>
              <a:rPr lang="de-DE" sz="31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?“</a:t>
            </a:r>
          </a:p>
          <a:p>
            <a:pPr algn="l"/>
            <a:endParaRPr lang="de-DE" sz="31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Genauso </a:t>
            </a:r>
            <a:r>
              <a:rPr lang="de-DE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funktioniert auch ein systematisch aufgesetztes Weiterbildungsmanagement. </a:t>
            </a:r>
          </a:p>
          <a:p>
            <a:pPr algn="l"/>
            <a:endParaRPr lang="de-DE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1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893961"/>
          </a:xfrm>
        </p:spPr>
        <p:txBody>
          <a:bodyPr>
            <a:normAutofit/>
          </a:bodyPr>
          <a:lstStyle/>
          <a:p>
            <a:pPr algn="l"/>
            <a:r>
              <a:rPr lang="de-DE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Strategische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Personalentwicklung ist …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704856" cy="432048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Impulsgeber 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kanzleiinterne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Problemlösungs- und Erneuerungsprozesse. </a:t>
            </a:r>
            <a:endParaRPr lang="de-DE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l"/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 für Ihre Beratungstätigkeit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beim</a:t>
            </a:r>
          </a:p>
          <a:p>
            <a:pPr algn="l"/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Mandanten!</a:t>
            </a:r>
          </a:p>
          <a:p>
            <a:pPr algn="l"/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hilfreich und 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unterstützt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tatkräftig dabei,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zukunfts-/ wettbewerbsfähig 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bleiben.</a:t>
            </a: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4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78694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Was bedeutet </a:t>
            </a:r>
            <a:r>
              <a:rPr lang="de-DE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Strategische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Personalentwicklung noch?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/>
          <a:lstStyle/>
          <a:p>
            <a:pPr marL="0" lvl="3" indent="0">
              <a:buNone/>
            </a:pP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Die Zusammenarbeit </a:t>
            </a:r>
          </a:p>
          <a:p>
            <a:pPr marL="0" lvl="3" indent="0">
              <a:buNone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Teams oder Abteilungen innerhalb der Kanzlei muss möglichst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reibungslos und wirksam funktionieren. </a:t>
            </a:r>
          </a:p>
          <a:p>
            <a:pPr marL="0" lvl="3"/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buNone/>
            </a:pP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Ziele:</a:t>
            </a:r>
          </a:p>
          <a:p>
            <a:pPr marL="0" lvl="3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Arbeitsabläufe effizienter zu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gestalten,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Arbeits- und Beratungsqualität zu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steigern,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das kollegiale Miteinander verbindlicher zu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0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416824" cy="417646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de-D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 </a:t>
            </a: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prozessuale </a:t>
            </a:r>
            <a:r>
              <a:rPr lang="de-DE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Kitt</a:t>
            </a:r>
            <a:r>
              <a:rPr lang="de-D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</a:p>
          <a:p>
            <a:pPr algn="l">
              <a:lnSpc>
                <a:spcPct val="150000"/>
              </a:lnSpc>
            </a:pPr>
            <a:r>
              <a:rPr lang="de-D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Sinn </a:t>
            </a: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Identifikation </a:t>
            </a:r>
            <a:r>
              <a:rPr lang="de-D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Kanzlei stiftet. </a:t>
            </a:r>
          </a:p>
          <a:p>
            <a:pPr algn="l"/>
            <a:endParaRPr lang="de-DE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Kanzleistrategie</a:t>
            </a:r>
            <a:r>
              <a:rPr lang="de-DE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endParaRPr lang="de-DE" sz="2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Strategische </a:t>
            </a:r>
            <a:r>
              <a:rPr lang="de-DE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Personalentwicklung</a:t>
            </a: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gehören </a:t>
            </a:r>
            <a:r>
              <a:rPr lang="de-DE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untrennbar</a:t>
            </a:r>
            <a:r>
              <a:rPr lang="de-DE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zusammen.</a:t>
            </a:r>
          </a:p>
          <a:p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85800" y="590823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Strategische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Personalentwicklung ist …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695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Baustein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Personalmarketing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– Werden Sie persönlich!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848872" cy="496855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de-DE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Stellschrauben einer </a:t>
            </a:r>
            <a:endParaRPr lang="de-DE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1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attraktiven</a:t>
            </a:r>
            <a:r>
              <a:rPr lang="de-DE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Kanzlei-Arbeitgebermarke</a:t>
            </a:r>
          </a:p>
          <a:p>
            <a:pPr algn="l"/>
            <a:endParaRPr lang="de-DE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Qualität und Vielfalt der vorhandenen Mandate </a:t>
            </a:r>
            <a:endParaRPr lang="de-DE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bzw</a:t>
            </a: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Mandantenstruktur</a:t>
            </a:r>
            <a:endParaRPr lang="de-D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de-DE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ggf. </a:t>
            </a:r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Spezialisierung</a:t>
            </a: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 Ausdruck eines </a:t>
            </a:r>
            <a: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Kanzlei-Alleinstellungsmerkmals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de-DE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de-DE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de-DE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berzeugende </a:t>
            </a:r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Führungspersönlichkeiten</a:t>
            </a: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transparente, wertschätzende </a:t>
            </a:r>
            <a: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de-DE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systematische </a:t>
            </a: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motivierende </a:t>
            </a:r>
            <a:r>
              <a:rPr 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Aus- und </a:t>
            </a:r>
            <a:r>
              <a:rPr lang="de-DE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Weiterbildung/Personalentwicklung</a:t>
            </a:r>
            <a:endParaRPr lang="de-DE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082551"/>
          </a:xfrm>
        </p:spPr>
        <p:txBody>
          <a:bodyPr/>
          <a:lstStyle/>
          <a:p>
            <a:pPr algn="l"/>
            <a:r>
              <a:rPr lang="de-DE" sz="2400" b="1" dirty="0"/>
              <a:t>Baustein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de-DE" sz="2400" b="1" dirty="0"/>
              <a:t>: </a:t>
            </a:r>
            <a:br>
              <a:rPr lang="de-DE" sz="2400" b="1" dirty="0"/>
            </a:br>
            <a:r>
              <a:rPr lang="de-DE" sz="2400" b="1" dirty="0"/>
              <a:t>Personalmarketing – Werden Sie persönlich!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8136904" cy="4824536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Aufsteiger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zeitgemäßer Rekrutierungsmaßnahmen</a:t>
            </a:r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ersönliche Empfehlungen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Ihrer Mitarbeiter, Mandanten und Geschäftspartner an potenzielle Bewerber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de-DE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Karriereseite Ihrer Kanzlei-Homepage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ggf. Blogs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de-DE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Praktika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Schüler, Studierende und Studienabbrecher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de-DE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Schul- und Hochschulmarketing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/Kontakte pflegen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anzleieigenes Video 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„Schaufenster“ Ihrer Bewerber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de-DE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Präsenz zeigen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Gewerbe- und/oder Bewerbermessen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5154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oter Faden_mit Text_0510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112" y="1884511"/>
            <a:ext cx="7823200" cy="4568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620688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Baustein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Weiterbildungs-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Kompetenzmanagement</a:t>
            </a:r>
          </a:p>
          <a:p>
            <a:pPr algn="l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634678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2051720" y="5445224"/>
            <a:ext cx="60486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220072" y="4365104"/>
            <a:ext cx="27387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051720" y="3619891"/>
            <a:ext cx="28827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83568" y="2996952"/>
            <a:ext cx="4752528" cy="910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Wirkungsstark</a:t>
            </a: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verlässlich - motivierend</a:t>
            </a: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83568" y="2348880"/>
            <a:ext cx="70567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Nutzen von Weiterbildung am </a:t>
            </a:r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„roten Faden“</a:t>
            </a:r>
            <a:endParaRPr lang="de-D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11560" y="5661248"/>
            <a:ext cx="74888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Imagegewinn</a:t>
            </a: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Wettbewerbsvorteil</a:t>
            </a: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11560" y="4149080"/>
            <a:ext cx="597789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Wirtschaftlich</a:t>
            </a: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vernünftige Kostenstruktur</a:t>
            </a: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661466" y="3429000"/>
            <a:ext cx="158294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„roten Faden“</a:t>
            </a:r>
            <a:endParaRPr 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Gute Führungsarbeit zeichnet sich durch …</a:t>
            </a:r>
          </a:p>
          <a:p>
            <a:pPr marL="0" indent="0">
              <a:buNone/>
            </a:pPr>
            <a:endParaRPr lang="de-DE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Sachlichkeit, Rollenklarheit</a:t>
            </a:r>
          </a:p>
          <a:p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Ziel- und Ergebnisorientierung</a:t>
            </a:r>
          </a:p>
          <a:p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Fähigkeit, aktiv zuhören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und sich in andere hineinversetzen zu können (Empathie)</a:t>
            </a:r>
          </a:p>
          <a:p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Techniken professioneller Gesprächsführung</a:t>
            </a:r>
          </a:p>
          <a:p>
            <a:endParaRPr lang="de-DE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fortschrittliches „Leadership“, das Mitarbeitern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ermöglicht, gute Arbeit zu leisten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und im Idealfalle mehr aus Ihnen „heraus kitzelt“ als sie sich selbst zugetraut hätten</a:t>
            </a:r>
          </a:p>
          <a:p>
            <a:endParaRPr lang="de-DE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„Führen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durch Vorbild“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steten Dialog/Feedback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pPr algn="l" fontAlgn="auto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Baustein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Kanzlei- und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Mitarbeiter-/Talente-Entwicklung</a:t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besten „Köpfe“ für heute und morgen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dauerhaft binden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6363877"/>
            <a:ext cx="8229600" cy="4649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200" dirty="0" smtClean="0"/>
              <a:t>Sahnehäubchen</a:t>
            </a:r>
            <a:endParaRPr lang="de-DE" sz="1200" dirty="0" smtClean="0"/>
          </a:p>
          <a:p>
            <a:pPr marL="0" indent="0">
              <a:buNone/>
            </a:pPr>
            <a:r>
              <a:rPr lang="de-DE" sz="1200" dirty="0" smtClean="0"/>
              <a:t>Aus Ernst Kahls Tafelspitzen</a:t>
            </a:r>
            <a:endParaRPr lang="de-DE" sz="1200" dirty="0"/>
          </a:p>
        </p:txBody>
      </p:sp>
      <p:pic>
        <p:nvPicPr>
          <p:cNvPr id="2" name="Picture 2" descr="C:\Eigene Dateien\Bildungsberatung\05 Referententätigkeiten\Präsentationen\Sahnehäubch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06" y="549000"/>
            <a:ext cx="4522588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6363877"/>
            <a:ext cx="8229600" cy="4649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200" dirty="0" smtClean="0"/>
              <a:t>S. geht um die Wurst</a:t>
            </a:r>
          </a:p>
          <a:p>
            <a:pPr marL="0" indent="0">
              <a:buNone/>
            </a:pPr>
            <a:r>
              <a:rPr lang="de-DE" sz="1200" smtClean="0"/>
              <a:t>Aus Ernst </a:t>
            </a:r>
            <a:r>
              <a:rPr lang="de-DE" sz="1200" dirty="0" smtClean="0"/>
              <a:t>Kahls Tafelspitzen</a:t>
            </a:r>
            <a:endParaRPr lang="de-DE" sz="1200" dirty="0"/>
          </a:p>
        </p:txBody>
      </p:sp>
      <p:pic>
        <p:nvPicPr>
          <p:cNvPr id="1026" name="Picture 2" descr="C:\Eigene Dateien\Bildungsberatung\05 Referententätigkeiten\Präsentationen\EsGehtUmDieWur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15" y="549000"/>
            <a:ext cx="447457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1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899905522"/>
              </p:ext>
            </p:extLst>
          </p:nvPr>
        </p:nvGraphicFramePr>
        <p:xfrm>
          <a:off x="1043608" y="1835696"/>
          <a:ext cx="6480720" cy="411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6074712"/>
            <a:ext cx="41764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Quelle: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sz="9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900" b="1" dirty="0" smtClean="0"/>
              <a:t>MÖNIKHEIM</a:t>
            </a:r>
            <a:r>
              <a:rPr lang="de-DE" sz="900" b="1" dirty="0"/>
              <a:t>, </a:t>
            </a:r>
            <a:r>
              <a:rPr lang="de-DE" sz="900" dirty="0"/>
              <a:t>Sabine u.a.: Vom Einzelseminar zur strategischen Personalentwicklung. Seminarunterlage. Bad Mergentheim 2014.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Mönikheim 2014</a:t>
            </a:r>
            <a:endParaRPr lang="de-DE" altLang="de-DE" sz="9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692696"/>
            <a:ext cx="8229600" cy="1143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2400" b="1" dirty="0" smtClean="0"/>
              <a:t>Baustein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de-DE" sz="2400" b="1" dirty="0" smtClean="0"/>
              <a:t>: </a:t>
            </a:r>
            <a:br>
              <a:rPr lang="de-DE" sz="2400" b="1" dirty="0" smtClean="0"/>
            </a:br>
            <a:r>
              <a:rPr lang="de-DE" sz="2400" b="1" dirty="0" smtClean="0"/>
              <a:t>Kanzlei- und Mitarbeiter/Talente- Entwicklung</a:t>
            </a:r>
            <a:br>
              <a:rPr lang="de-DE" sz="2400" b="1" dirty="0" smtClean="0"/>
            </a:br>
            <a:r>
              <a:rPr lang="de-DE" sz="2400" dirty="0" smtClean="0"/>
              <a:t>Die besten „Köpfe“ für heute und morgen dauerhaft binden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435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914400"/>
            <a:ext cx="9144000" cy="304800"/>
          </a:xfrm>
          <a:prstGeom prst="rect">
            <a:avLst/>
          </a:prstGeom>
          <a:solidFill>
            <a:srgbClr val="BDBEC0"/>
          </a:solidFill>
          <a:ln>
            <a:solidFill>
              <a:srgbClr val="BDBE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Beispiel für ein aktuelles Führungskräfteentwicklungskonzept der W+ST Gruppe</a:t>
            </a:r>
            <a:endParaRPr lang="de-DE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1219200"/>
            <a:ext cx="4572000" cy="5638800"/>
          </a:xfrm>
          <a:prstGeom prst="rect">
            <a:avLst/>
          </a:prstGeom>
          <a:solidFill>
            <a:srgbClr val="006E4B"/>
          </a:solidFill>
          <a:ln>
            <a:solidFill>
              <a:srgbClr val="006E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4100" name="Bild 8" descr="Quadrat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91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el 1"/>
          <p:cNvSpPr>
            <a:spLocks noGrp="1"/>
          </p:cNvSpPr>
          <p:nvPr>
            <p:ph type="ctrTitle" idx="4294967295"/>
          </p:nvPr>
        </p:nvSpPr>
        <p:spPr>
          <a:xfrm>
            <a:off x="107950" y="1219200"/>
            <a:ext cx="4319588" cy="55229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DE" altLang="de-DE" sz="32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de-DE" altLang="de-DE" sz="32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de-DE" altLang="de-DE" sz="32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Ausbildungsprogramm</a:t>
            </a:r>
            <a:br>
              <a:rPr lang="de-DE" altLang="de-DE" sz="32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de-DE" altLang="de-DE" sz="32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de-DE" altLang="de-DE" sz="32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de-DE" altLang="de-DE" sz="60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In </a:t>
            </a:r>
            <a:r>
              <a:rPr lang="de-DE" altLang="de-DE" sz="6000" dirty="0" smtClean="0">
                <a:solidFill>
                  <a:schemeClr val="accent2"/>
                </a:solidFill>
                <a:latin typeface="Arial" charset="0"/>
                <a:ea typeface="ＭＳ Ｐゴシック" pitchFamily="34" charset="-128"/>
                <a:cs typeface="Arial" charset="0"/>
              </a:rPr>
              <a:t>Zukunft</a:t>
            </a:r>
            <a:r>
              <a:rPr lang="de-DE" altLang="de-DE" sz="60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führen</a:t>
            </a:r>
            <a:br>
              <a:rPr lang="de-DE" altLang="de-DE" sz="60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de-DE" altLang="de-DE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de-DE" altLang="de-DE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de-DE" altLang="de-DE" sz="60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2015</a:t>
            </a:r>
            <a:r>
              <a:rPr lang="de-DE" altLang="de-DE" sz="48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de-DE" altLang="de-DE" sz="48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endParaRPr lang="de-DE" altLang="de-DE" sz="4800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97163"/>
            <a:ext cx="3960813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4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 9" descr="Windrose_Fond.gif"/>
          <p:cNvPicPr>
            <a:picLocks noChangeAspect="1"/>
          </p:cNvPicPr>
          <p:nvPr/>
        </p:nvPicPr>
        <p:blipFill>
          <a:blip r:embed="rId2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1969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Bild 4" descr="A_wst_dachmarke.jpg"/>
          <p:cNvPicPr>
            <a:picLocks noChangeAspect="1"/>
          </p:cNvPicPr>
          <p:nvPr/>
        </p:nvPicPr>
        <p:blipFill>
          <a:blip r:embed="rId3" cstate="print">
            <a:lum bright="-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5" b="21651"/>
          <a:stretch>
            <a:fillRect/>
          </a:stretch>
        </p:blipFill>
        <p:spPr bwMode="auto">
          <a:xfrm>
            <a:off x="7740352" y="790352"/>
            <a:ext cx="13890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1219200"/>
            <a:ext cx="152400" cy="5638800"/>
          </a:xfrm>
          <a:prstGeom prst="rect">
            <a:avLst/>
          </a:prstGeom>
          <a:solidFill>
            <a:srgbClr val="006E4B"/>
          </a:solidFill>
          <a:ln>
            <a:solidFill>
              <a:srgbClr val="006E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293" name="Titel 1"/>
          <p:cNvSpPr txBox="1">
            <a:spLocks/>
          </p:cNvSpPr>
          <p:nvPr/>
        </p:nvSpPr>
        <p:spPr bwMode="auto">
          <a:xfrm>
            <a:off x="323850" y="1474788"/>
            <a:ext cx="81438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914400"/>
            <a:ext cx="7391400" cy="304800"/>
          </a:xfrm>
          <a:prstGeom prst="rect">
            <a:avLst/>
          </a:prstGeom>
          <a:solidFill>
            <a:srgbClr val="BDBEC0"/>
          </a:solidFill>
          <a:ln>
            <a:solidFill>
              <a:srgbClr val="BDBE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In </a:t>
            </a:r>
            <a:r>
              <a:rPr lang="de-DE" altLang="de-D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Zukunft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führen – 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2012 - 2015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336215"/>
              </p:ext>
            </p:extLst>
          </p:nvPr>
        </p:nvGraphicFramePr>
        <p:xfrm>
          <a:off x="468313" y="1268413"/>
          <a:ext cx="8424862" cy="5455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1543"/>
                <a:gridCol w="4513319"/>
              </a:tblGrid>
              <a:tr h="640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Zeitfenster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Arbeitsform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</a:tr>
              <a:tr h="64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Januar bis Juni 2012 bzw. </a:t>
                      </a:r>
                      <a:r>
                        <a:rPr lang="de-DE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August </a:t>
                      </a: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bis November 2012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0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7,5 </a:t>
                      </a:r>
                      <a:r>
                        <a:rPr lang="de-DE" sz="1000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Tage/ </a:t>
                      </a:r>
                      <a:r>
                        <a:rPr lang="de-DE" sz="1000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Gruppe </a:t>
                      </a:r>
                      <a:r>
                        <a:rPr lang="de-DE" sz="1100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de-DE" sz="11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SEMINARE</a:t>
                      </a:r>
                      <a:endParaRPr lang="de-DE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Neustart: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Gruppen </a:t>
                      </a: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und 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2:</a:t>
                      </a:r>
                      <a:r>
                        <a:rPr lang="de-DE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Schulung I :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Aktuelles Wissen zu Kommunikation und Führung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 </a:t>
                      </a: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Modul</a:t>
                      </a: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Persönliche </a:t>
                      </a: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Standortgespräche </a:t>
                      </a:r>
                      <a:r>
                        <a:rPr lang="de-DE" sz="9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(W+ST Akademie</a:t>
                      </a:r>
                      <a:r>
                        <a:rPr lang="de-DE" sz="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64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000" b="1" kern="120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September </a:t>
                      </a: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de-DE" sz="1000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2,5 Tage</a:t>
                      </a:r>
                      <a:r>
                        <a:rPr lang="de-DE" sz="1100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/  </a:t>
                      </a:r>
                      <a:r>
                        <a:rPr lang="de-DE" sz="11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PROJEKTGRUPPENARBEIT I</a:t>
                      </a:r>
                      <a:endParaRPr lang="de-DE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Projektgruppenarbeit I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Schwerpunkt: 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Das jährliche Mandantengespräch</a:t>
                      </a: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Entstehung eines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umfassenden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Leitfadens für das W+ST- Mandantengespräch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56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500" b="1" kern="120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de-DE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Oktober 2013 / ERARBEITUNG IN PROJEKTGRUPPEN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Erarbeitungsphase der Projektgruppen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92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de-DE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November </a:t>
                      </a: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Tag </a:t>
                      </a:r>
                      <a:r>
                        <a:rPr lang="de-DE" sz="11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 PRÄSENTATION 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Präsentation </a:t>
                      </a: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der Arbeitsergebnisse 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innerhalb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der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Projektgruppen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57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de-DE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März </a:t>
                      </a: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b="1" kern="120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Gruppe </a:t>
                      </a: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März </a:t>
                      </a: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bis August </a:t>
                      </a:r>
                      <a:r>
                        <a:rPr lang="de-DE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Neustart: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Gruppe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3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de-DE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Schulung I :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Aktuelles Wissen zu Kommunikation und Führung</a:t>
                      </a:r>
                      <a:endParaRPr lang="de-DE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 3. Modul: Persönliche Standortgespräche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(W+ST Akademie)</a:t>
                      </a:r>
                      <a:endParaRPr lang="de-DE" sz="1000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70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Mai 2014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Tag</a:t>
                      </a:r>
                      <a:r>
                        <a:rPr lang="de-DE" sz="1100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/</a:t>
                      </a:r>
                      <a:r>
                        <a:rPr lang="de-DE" sz="1100" kern="1200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100" kern="12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PRÄSENTATION 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000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Präsentation </a:t>
                      </a: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der 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Arbeitsergebnisse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aus 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Projektgruppenarbeit vor den 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Partnern der W+ST- Gruppe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000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 9" descr="Windrose_Fond.gif"/>
          <p:cNvPicPr>
            <a:picLocks noChangeAspect="1"/>
          </p:cNvPicPr>
          <p:nvPr/>
        </p:nvPicPr>
        <p:blipFill>
          <a:blip r:embed="rId2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1969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Bild 4" descr="A_wst_dachmarke.jpg"/>
          <p:cNvPicPr>
            <a:picLocks noChangeAspect="1"/>
          </p:cNvPicPr>
          <p:nvPr/>
        </p:nvPicPr>
        <p:blipFill>
          <a:blip r:embed="rId3" cstate="print">
            <a:lum bright="-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5" b="21651"/>
          <a:stretch>
            <a:fillRect/>
          </a:stretch>
        </p:blipFill>
        <p:spPr bwMode="auto">
          <a:xfrm>
            <a:off x="7740352" y="790352"/>
            <a:ext cx="13890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1219200"/>
            <a:ext cx="152400" cy="5638800"/>
          </a:xfrm>
          <a:prstGeom prst="rect">
            <a:avLst/>
          </a:prstGeom>
          <a:solidFill>
            <a:srgbClr val="006E4B"/>
          </a:solidFill>
          <a:ln>
            <a:solidFill>
              <a:srgbClr val="006E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293" name="Titel 1"/>
          <p:cNvSpPr txBox="1">
            <a:spLocks/>
          </p:cNvSpPr>
          <p:nvPr/>
        </p:nvSpPr>
        <p:spPr bwMode="auto">
          <a:xfrm>
            <a:off x="323850" y="1474788"/>
            <a:ext cx="81438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rgbClr val="006E4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914400"/>
            <a:ext cx="6588224" cy="304800"/>
          </a:xfrm>
          <a:prstGeom prst="rect">
            <a:avLst/>
          </a:prstGeom>
          <a:solidFill>
            <a:srgbClr val="BDBEC0"/>
          </a:solidFill>
          <a:ln>
            <a:solidFill>
              <a:srgbClr val="BDBE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altLang="de-DE" dirty="0">
                <a:solidFill>
                  <a:schemeClr val="bg1"/>
                </a:solidFill>
              </a:rPr>
              <a:t>In </a:t>
            </a:r>
            <a:r>
              <a:rPr lang="de-DE" altLang="de-DE" dirty="0">
                <a:solidFill>
                  <a:schemeClr val="accent2"/>
                </a:solidFill>
              </a:rPr>
              <a:t>Zukunft</a:t>
            </a:r>
            <a:r>
              <a:rPr lang="de-DE" altLang="de-DE" dirty="0">
                <a:solidFill>
                  <a:schemeClr val="bg1"/>
                </a:solidFill>
              </a:rPr>
              <a:t> führen – Übersicht 2012 - 2014</a:t>
            </a:r>
            <a:endParaRPr lang="de-DE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31606"/>
              </p:ext>
            </p:extLst>
          </p:nvPr>
        </p:nvGraphicFramePr>
        <p:xfrm>
          <a:off x="468313" y="1268413"/>
          <a:ext cx="8424862" cy="4577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1543"/>
                <a:gridCol w="4513319"/>
              </a:tblGrid>
              <a:tr h="640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Zeitfenster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Arbeitsform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</a:tr>
              <a:tr h="64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Juli  2014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de-DE" sz="1000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Tage </a:t>
                      </a:r>
                      <a:r>
                        <a:rPr lang="de-DE" sz="1100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  </a:t>
                      </a:r>
                      <a:r>
                        <a:rPr lang="de-DE" sz="11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PROJEKTGRUPPENARBEIT</a:t>
                      </a:r>
                      <a:r>
                        <a:rPr lang="de-DE" sz="1100" kern="12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II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Projektgruppenarbeit 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II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Schwerpunkt: 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Konkrete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Prozesse an unseren W+ST- Standorten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64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September 2014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 </a:t>
                      </a:r>
                      <a:r>
                        <a:rPr lang="en-US" sz="1000" kern="1200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Tage</a:t>
                      </a:r>
                      <a:r>
                        <a:rPr lang="de-DE" sz="1100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  </a:t>
                      </a:r>
                      <a:r>
                        <a:rPr lang="de-DE" sz="11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PROJEKTGRUPPENARBEIT III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Projektgruppenarbeit III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Schwerpunkt: Zentrale und dezentrale Aufgabenfelder und deren Umsetzung in der W+ST-Gruppe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56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November 2014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Tage/ </a:t>
                      </a:r>
                      <a:r>
                        <a:rPr lang="de-DE" sz="1000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Gruppe</a:t>
                      </a:r>
                      <a:r>
                        <a:rPr lang="de-DE" sz="1100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  </a:t>
                      </a:r>
                      <a:r>
                        <a:rPr lang="de-DE" sz="11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SEMINAR II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Schulung 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Gruppen </a:t>
                      </a: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und 2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500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„</a:t>
                      </a:r>
                      <a:r>
                        <a:rPr lang="de-DE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Herausfordernde Mandantengespräche  erfolgreich führen und noch mehr Einfluss nehmen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“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92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2012 – 2014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Gruppen 1 und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500" b="1" kern="1200" baseline="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mindestens 18 Tage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b="1" kern="120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Schulungen,</a:t>
                      </a:r>
                      <a:r>
                        <a:rPr lang="de-DE" sz="1000" b="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Projektgruppenarbeit und Präsentation</a:t>
                      </a:r>
                      <a:endParaRPr lang="de-DE" sz="10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392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000" b="1" kern="120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April</a:t>
                      </a:r>
                      <a:r>
                        <a:rPr lang="de-DE" sz="10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b="1" kern="120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Gruppe </a:t>
                      </a:r>
                      <a:r>
                        <a:rPr lang="de-DE" sz="10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de-D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April</a:t>
                      </a:r>
                      <a:r>
                        <a:rPr lang="de-DE" sz="10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bis September  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b="1" kern="120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Neustart: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Gruppe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4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de-DE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Schulung I :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Aktuelles Wissen zu Kommunikation und Führung</a:t>
                      </a:r>
                      <a:endParaRPr lang="de-DE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 3. Modul: Persönliche Standortgespräche</a:t>
                      </a:r>
                      <a:r>
                        <a:rPr lang="de-DE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(W+ST Akademie)</a:t>
                      </a:r>
                      <a:endParaRPr lang="de-DE" sz="1000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0" y="914400"/>
            <a:ext cx="7391400" cy="304800"/>
          </a:xfrm>
          <a:prstGeom prst="rect">
            <a:avLst/>
          </a:prstGeom>
          <a:solidFill>
            <a:srgbClr val="BDBEC0"/>
          </a:solidFill>
          <a:ln>
            <a:solidFill>
              <a:srgbClr val="BDBE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In </a:t>
            </a:r>
            <a:r>
              <a:rPr lang="de-DE" altLang="de-D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Zukunft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führen – 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2012 - 2015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864095"/>
          </a:xfrm>
        </p:spPr>
        <p:txBody>
          <a:bodyPr>
            <a:normAutofit fontScale="90000"/>
          </a:bodyPr>
          <a:lstStyle/>
          <a:p>
            <a:pPr algn="l"/>
            <a:r>
              <a:rPr lang="de-D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Anruf „Fremdleistung“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Qualitätskriterien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für seriöse und erfolgreiche </a:t>
            </a:r>
            <a:r>
              <a:rPr lang="de-DE" sz="2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Trainer</a:t>
            </a:r>
            <a:r>
              <a:rPr lang="de-DE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200" b="1" dirty="0">
              <a:solidFill>
                <a:schemeClr val="accent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992888" cy="4320480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Dauer der Marktpräsenz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9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und Seriosität </a:t>
            </a:r>
            <a:r>
              <a:rPr lang="de-DE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Unternehmens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9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Spezialisierung</a:t>
            </a:r>
            <a:r>
              <a:rPr lang="de-DE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Zielgruppen</a:t>
            </a:r>
            <a:r>
              <a:rPr lang="de-DE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z.B. </a:t>
            </a:r>
            <a:r>
              <a:rPr lang="de-DE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Führungskräfte</a:t>
            </a:r>
            <a:r>
              <a:rPr lang="de-DE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Sekretärinnen etc.)</a:t>
            </a:r>
            <a:r>
              <a:rPr lang="de-DE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bestimmte Branchen</a:t>
            </a:r>
            <a:r>
              <a:rPr lang="de-DE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z.B. zahlenaffine Berufe)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9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konkrete Beschreibung von Trainings</a:t>
            </a:r>
            <a:r>
              <a:rPr lang="de-DE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</a:p>
          <a:p>
            <a:pPr algn="l"/>
            <a:r>
              <a:rPr lang="de-DE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die zu erwartenden Erfolge </a:t>
            </a:r>
            <a:r>
              <a:rPr lang="de-DE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(zur eigenen Kosten/Nutzen- Bewertung)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9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Plausibilität der Honorarkalkulation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positives, wertschätzendes Menschenbild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de-DE" sz="9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Baustein </a:t>
            </a:r>
            <a:r>
              <a:rPr lang="de-DE" sz="27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Kommunikation und Vernetzung </a:t>
            </a:r>
            <a:r>
              <a:rPr lang="de-D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de-D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Wirksame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Gesprächsformen und Plattformen zum Wissenstransfer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7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8245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2900" b="1" dirty="0"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ist in </a:t>
            </a:r>
            <a:r>
              <a:rPr lang="de-DE" sz="2900" i="1" dirty="0">
                <a:latin typeface="Arial" panose="020B0604020202020204" pitchFamily="34" charset="0"/>
                <a:cs typeface="Arial" panose="020B0604020202020204" pitchFamily="34" charset="0"/>
              </a:rPr>
              <a:t>jeder </a:t>
            </a: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Kanzlei 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Thema !</a:t>
            </a:r>
          </a:p>
          <a:p>
            <a:pPr marL="0" indent="0">
              <a:buNone/>
            </a:pPr>
            <a:endParaRPr lang="de-DE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„</a:t>
            </a:r>
            <a:r>
              <a:rPr lang="de-DE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Konzept“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etzwerk </a:t>
            </a:r>
            <a:r>
              <a:rPr lang="de-DE" sz="2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de-DE" sz="2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eistung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Gesprächs- Plattformen:</a:t>
            </a:r>
          </a:p>
          <a:p>
            <a:pPr marL="0" indent="0">
              <a:buNone/>
            </a:pPr>
            <a:endParaRPr lang="de-DE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de-DE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Nutzung des fach- und mandatsbezogenen Wissensaustausches</a:t>
            </a:r>
          </a:p>
          <a:p>
            <a:pPr>
              <a:lnSpc>
                <a:spcPct val="170000"/>
              </a:lnSpc>
            </a:pPr>
            <a:r>
              <a:rPr lang="de-DE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Gezielter Wissens-Transfers in die tägliche Praxis</a:t>
            </a:r>
          </a:p>
          <a:p>
            <a:pPr>
              <a:lnSpc>
                <a:spcPct val="170000"/>
              </a:lnSpc>
            </a:pPr>
            <a:r>
              <a:rPr lang="de-DE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Fokussierung auf wirklich wichtige Themen, Vermeidung von Redundanzen 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(„Das Rad mehrfach erfinden“)</a:t>
            </a:r>
          </a:p>
          <a:p>
            <a:pPr marL="0" indent="0">
              <a:buNone/>
            </a:pP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Nutzen </a:t>
            </a: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entstehenden </a:t>
            </a: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Impulse, um Ihre Kanzlei voranzubringen!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Wichtig </a:t>
            </a: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ist, </a:t>
            </a:r>
            <a:r>
              <a:rPr lang="de-DE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vorher</a:t>
            </a: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 festzulegen,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wie der in Bewegung gesetzte Informations- und Wissensfluss kanalisiert und zielführend geleitet wird.</a:t>
            </a:r>
          </a:p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„Nicht das Erzählte reicht – </a:t>
            </a:r>
            <a:br>
              <a:rPr lang="de-DE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 das Erreichte zählt!“</a:t>
            </a:r>
            <a:br>
              <a:rPr lang="de-DE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200" dirty="0" smtClean="0"/>
              <a:t>Boris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Grund, Managementtrainer)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Sie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</a:p>
          <a:p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Aufmerksamkeit.</a:t>
            </a:r>
            <a:endParaRPr lang="de-D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998"/>
            <a:ext cx="1765200" cy="54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8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ctrTitle"/>
          </p:nvPr>
        </p:nvSpPr>
        <p:spPr>
          <a:xfrm>
            <a:off x="467544" y="548680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Vier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BAU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STEINE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Strategischer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Personalentwicklung</a:t>
            </a:r>
            <a:endParaRPr lang="de-DE" sz="2400" dirty="0"/>
          </a:p>
        </p:txBody>
      </p:sp>
      <p:sp>
        <p:nvSpPr>
          <p:cNvPr id="5" name="Titel 1"/>
          <p:cNvSpPr txBox="1">
            <a:spLocks noGrp="1"/>
          </p:cNvSpPr>
          <p:nvPr>
            <p:ph type="subTitle" idx="1"/>
          </p:nvPr>
        </p:nvSpPr>
        <p:spPr>
          <a:xfrm>
            <a:off x="467544" y="1484784"/>
            <a:ext cx="8208912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Personalmarketing</a:t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Ihre attraktive Arbeitgebermarke</a:t>
            </a:r>
          </a:p>
          <a:p>
            <a:pPr algn="l" fontAlgn="auto"/>
            <a:endParaRPr lang="de-D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Weiterbildungs-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Kompetenzmanagement</a:t>
            </a:r>
          </a:p>
          <a:p>
            <a:pPr algn="l" fontAlgn="auto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Weiterbildung am „</a:t>
            </a:r>
            <a:r>
              <a:rPr lang="de-D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roten Faden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“: Auf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„Lernkurve“ vorn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/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Kanzlei- und Mitarbeiter/Talente-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Entwicklung</a:t>
            </a:r>
          </a:p>
          <a:p>
            <a:pPr algn="l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besten „Köpfe“ für heute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morgen dauerhaft binden</a:t>
            </a:r>
          </a:p>
          <a:p>
            <a:pPr algn="l"/>
            <a:endParaRPr lang="de-D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[ Bei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Anruf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„Fremdleistung“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Qualitätskriterien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für seriöse und erfolgreiche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Trainer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Kommunikation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Vernetzung</a:t>
            </a:r>
          </a:p>
          <a:p>
            <a:pPr algn="l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Wirksame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Gesprächsformen und Plattformen zum Wissenstransfer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575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06487"/>
          </a:xfrm>
        </p:spPr>
        <p:txBody>
          <a:bodyPr>
            <a:normAutofit fontScale="90000"/>
          </a:bodyPr>
          <a:lstStyle/>
          <a:p>
            <a:pPr algn="l"/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/>
              <a:t> </a:t>
            </a:r>
            <a:r>
              <a:rPr lang="de-DE" sz="1800" b="1" dirty="0" smtClean="0"/>
              <a:t>   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bis </a:t>
            </a:r>
            <a:r>
              <a:rPr lang="de-DE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Was Strategische Personalentwicklung umfasst und leistet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80920" cy="547260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usbilden – für morgen	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arketing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eigner Sache</a:t>
            </a:r>
          </a:p>
          <a:p>
            <a:pPr algn="l">
              <a:lnSpc>
                <a:spcPct val="150000"/>
              </a:lnSpc>
            </a:pP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ewerber – richtig  auswählen und einstellen		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Netzwerk ist Leistung</a:t>
            </a:r>
          </a:p>
          <a:p>
            <a:pPr algn="l">
              <a:lnSpc>
                <a:spcPct val="150000"/>
              </a:lnSpc>
            </a:pP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ool! Attraktive Arbeitgebermarke stärken		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rganisation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Öffentlichkeitsarbeit</a:t>
            </a:r>
          </a:p>
          <a:p>
            <a:pPr algn="l">
              <a:lnSpc>
                <a:spcPct val="150000"/>
              </a:lnSpc>
            </a:pP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auerhafte wirksame Bindung guter Mitarbeiter	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ersonalentwicklung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„aus einem Guss“</a:t>
            </a:r>
          </a:p>
          <a:p>
            <a:pPr algn="l">
              <a:lnSpc>
                <a:spcPct val="150000"/>
              </a:lnSpc>
            </a:pP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rfolgswirksames Führen			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erspektiven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bieten</a:t>
            </a:r>
          </a:p>
          <a:p>
            <a:pPr algn="l">
              <a:lnSpc>
                <a:spcPct val="150000"/>
              </a:lnSpc>
            </a:pPr>
            <a:r>
              <a:rPr lang="de-DE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rfolgskontrolle durch Evaluierung			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uer-Denken- 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fördern</a:t>
            </a:r>
          </a:p>
          <a:p>
            <a:pPr algn="l">
              <a:lnSpc>
                <a:spcPct val="150000"/>
              </a:lnSpc>
            </a:pP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eedback – Kultur etablieren			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eferenten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Trainer – passend einsetzen</a:t>
            </a:r>
          </a:p>
          <a:p>
            <a:pPr algn="l">
              <a:lnSpc>
                <a:spcPct val="150000"/>
              </a:lnSpc>
            </a:pP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espräche mit Mitarbeitern als Führungsinstrument	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chneller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als die Konkurrenz</a:t>
            </a:r>
          </a:p>
          <a:p>
            <a:pPr algn="l">
              <a:lnSpc>
                <a:spcPct val="150000"/>
              </a:lnSpc>
            </a:pP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ochschulkontakte				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tärken </a:t>
            </a:r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stärken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Potenziale ausbauen</a:t>
            </a:r>
          </a:p>
          <a:p>
            <a:pPr algn="l">
              <a:lnSpc>
                <a:spcPct val="150000"/>
              </a:lnSpc>
            </a:pP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dentifikation mit Kanzlei als Arbeitgeber		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ransfer sichern – </a:t>
            </a:r>
          </a:p>
          <a:p>
            <a:pPr algn="l">
              <a:lnSpc>
                <a:spcPct val="150000"/>
              </a:lnSpc>
            </a:pP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ubiläen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besondere Anlässe zusammen feiern 	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Schulung ist vor der Anwendung!</a:t>
            </a:r>
          </a:p>
          <a:p>
            <a:pPr algn="l">
              <a:lnSpc>
                <a:spcPct val="150000"/>
              </a:lnSpc>
            </a:pP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ommunikation in der Kanzlei – gezielt einsetzen	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orbereitung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Veränderungen</a:t>
            </a:r>
          </a:p>
          <a:p>
            <a:pPr algn="l">
              <a:lnSpc>
                <a:spcPct val="150000"/>
              </a:lnSpc>
            </a:pPr>
            <a:r>
              <a:rPr lang="de-DE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ompetenzen stetig erweitern			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irkungsstarke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Weiterbildung</a:t>
            </a:r>
          </a:p>
          <a:p>
            <a:pPr algn="l">
              <a:lnSpc>
                <a:spcPct val="150000"/>
              </a:lnSpc>
            </a:pP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ancieren persönlicher Empfehlungen von Mitarbeitern	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ettbewerbsvorsprung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halten und ausbauen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ukunfts-Themen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identifizieren</a:t>
            </a:r>
          </a:p>
        </p:txBody>
      </p:sp>
    </p:spTree>
    <p:extLst>
      <p:ext uri="{BB962C8B-B14F-4D97-AF65-F5344CB8AC3E}">
        <p14:creationId xmlns:p14="http://schemas.microsoft.com/office/powerpoint/2010/main" val="12390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60" descr="Komp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93" y="1052514"/>
            <a:ext cx="33718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061"/>
          <p:cNvSpPr txBox="1">
            <a:spLocks noChangeArrowheads="1"/>
          </p:cNvSpPr>
          <p:nvPr/>
        </p:nvSpPr>
        <p:spPr bwMode="auto">
          <a:xfrm>
            <a:off x="4771292" y="4149725"/>
            <a:ext cx="39213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6E4B"/>
                </a:solidFill>
              </a:rPr>
              <a:t>Wir geben Ihnen Orientierung</a:t>
            </a:r>
          </a:p>
        </p:txBody>
      </p:sp>
      <p:sp>
        <p:nvSpPr>
          <p:cNvPr id="4100" name="Text Box 1062"/>
          <p:cNvSpPr txBox="1">
            <a:spLocks noChangeArrowheads="1"/>
          </p:cNvSpPr>
          <p:nvPr/>
        </p:nvSpPr>
        <p:spPr bwMode="auto">
          <a:xfrm>
            <a:off x="2199543" y="1557338"/>
            <a:ext cx="9322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4000" dirty="0">
                <a:solidFill>
                  <a:srgbClr val="006E4B"/>
                </a:solidFill>
              </a:rPr>
              <a:t>Die</a:t>
            </a:r>
          </a:p>
        </p:txBody>
      </p:sp>
      <p:sp>
        <p:nvSpPr>
          <p:cNvPr id="4101" name="Text Box 1063"/>
          <p:cNvSpPr txBox="1">
            <a:spLocks noChangeArrowheads="1"/>
          </p:cNvSpPr>
          <p:nvPr/>
        </p:nvSpPr>
        <p:spPr bwMode="auto">
          <a:xfrm>
            <a:off x="1110762" y="4043363"/>
            <a:ext cx="288827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4000">
                <a:solidFill>
                  <a:srgbClr val="006E4B"/>
                </a:solidFill>
              </a:rPr>
              <a:t>Gruppe</a:t>
            </a:r>
          </a:p>
        </p:txBody>
      </p:sp>
      <p:pic>
        <p:nvPicPr>
          <p:cNvPr id="4102" name="Bild 4" descr="A_wst_dachmarke.jpg"/>
          <p:cNvPicPr>
            <a:picLocks noChangeAspect="1"/>
          </p:cNvPicPr>
          <p:nvPr/>
        </p:nvPicPr>
        <p:blipFill>
          <a:blip r:embed="rId3" cstate="print">
            <a:lum bright="-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5" b="21651"/>
          <a:stretch>
            <a:fillRect/>
          </a:stretch>
        </p:blipFill>
        <p:spPr bwMode="auto">
          <a:xfrm>
            <a:off x="1115158" y="2636838"/>
            <a:ext cx="3058257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w+st_wues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4019" r="8377"/>
          <a:stretch>
            <a:fillRect/>
          </a:stretch>
        </p:blipFill>
        <p:spPr bwMode="auto">
          <a:xfrm>
            <a:off x="5222631" y="4868863"/>
            <a:ext cx="3071446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9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282" y="1116608"/>
            <a:ext cx="8220808" cy="584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/>
          <a:p>
            <a:pPr algn="ctr" eaLnBrk="1" hangingPunct="1"/>
            <a:r>
              <a:rPr lang="de-DE" altLang="de-DE" sz="1600" b="1" dirty="0" smtClean="0">
                <a:solidFill>
                  <a:srgbClr val="006E4B"/>
                </a:solidFill>
              </a:rPr>
              <a:t>Die W+ST Gruppe ist die Nr.1 im Südwesten </a:t>
            </a:r>
            <a:br>
              <a:rPr lang="de-DE" altLang="de-DE" sz="1600" b="1" dirty="0" smtClean="0">
                <a:solidFill>
                  <a:srgbClr val="006E4B"/>
                </a:solidFill>
              </a:rPr>
            </a:br>
            <a:r>
              <a:rPr lang="de-DE" altLang="de-DE" sz="1600" b="1" dirty="0" smtClean="0">
                <a:solidFill>
                  <a:srgbClr val="006E4B"/>
                </a:solidFill>
              </a:rPr>
              <a:t> und unter den Top 15 der Wirtschaftsprüfungsgesellschaften in Deutschland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466" y="1909763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600">
              <a:solidFill>
                <a:srgbClr val="006E4B"/>
              </a:solidFill>
            </a:endParaRPr>
          </a:p>
        </p:txBody>
      </p:sp>
      <p:sp>
        <p:nvSpPr>
          <p:cNvPr id="5124" name="AutoShape 8" descr="spacer"/>
          <p:cNvSpPr>
            <a:spLocks noChangeAspect="1" noChangeArrowheads="1"/>
          </p:cNvSpPr>
          <p:nvPr/>
        </p:nvSpPr>
        <p:spPr bwMode="auto">
          <a:xfrm>
            <a:off x="71804" y="1909763"/>
            <a:ext cx="1793631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600">
              <a:solidFill>
                <a:srgbClr val="006E4B"/>
              </a:solidFill>
            </a:endParaRPr>
          </a:p>
        </p:txBody>
      </p:sp>
      <p:sp>
        <p:nvSpPr>
          <p:cNvPr id="5125" name="AutoShape 9" descr="spacer"/>
          <p:cNvSpPr>
            <a:spLocks noChangeAspect="1" noChangeArrowheads="1"/>
          </p:cNvSpPr>
          <p:nvPr/>
        </p:nvSpPr>
        <p:spPr bwMode="auto">
          <a:xfrm>
            <a:off x="26377" y="2640014"/>
            <a:ext cx="1730620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600">
              <a:solidFill>
                <a:srgbClr val="006E4B"/>
              </a:solidFill>
            </a:endParaRPr>
          </a:p>
        </p:txBody>
      </p:sp>
      <p:sp>
        <p:nvSpPr>
          <p:cNvPr id="5126" name="AutoShape 10" descr="spacer"/>
          <p:cNvSpPr>
            <a:spLocks noChangeAspect="1" noChangeArrowheads="1"/>
          </p:cNvSpPr>
          <p:nvPr/>
        </p:nvSpPr>
        <p:spPr bwMode="auto">
          <a:xfrm>
            <a:off x="27843" y="2274888"/>
            <a:ext cx="1625111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600">
              <a:solidFill>
                <a:srgbClr val="006E4B"/>
              </a:solidFill>
            </a:endParaRPr>
          </a:p>
        </p:txBody>
      </p:sp>
      <p:sp>
        <p:nvSpPr>
          <p:cNvPr id="5127" name="AutoShape 11" descr="spacer"/>
          <p:cNvSpPr>
            <a:spLocks noChangeAspect="1" noChangeArrowheads="1"/>
          </p:cNvSpPr>
          <p:nvPr/>
        </p:nvSpPr>
        <p:spPr bwMode="auto">
          <a:xfrm>
            <a:off x="71804" y="2762250"/>
            <a:ext cx="1688123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600">
              <a:solidFill>
                <a:srgbClr val="006E4B"/>
              </a:solidFill>
            </a:endParaRPr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0" y="1897063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600">
              <a:solidFill>
                <a:srgbClr val="006E4B"/>
              </a:solidFill>
            </a:endParaRPr>
          </a:p>
        </p:txBody>
      </p:sp>
      <p:sp>
        <p:nvSpPr>
          <p:cNvPr id="5129" name="AutoShape 13" descr="spacer"/>
          <p:cNvSpPr>
            <a:spLocks noChangeAspect="1" noChangeArrowheads="1"/>
          </p:cNvSpPr>
          <p:nvPr/>
        </p:nvSpPr>
        <p:spPr bwMode="auto">
          <a:xfrm>
            <a:off x="26377" y="2411413"/>
            <a:ext cx="1793631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600">
              <a:solidFill>
                <a:srgbClr val="006E4B"/>
              </a:solidFill>
            </a:endParaRPr>
          </a:p>
        </p:txBody>
      </p:sp>
      <p:sp>
        <p:nvSpPr>
          <p:cNvPr id="5130" name="AutoShape 14" descr="spacer"/>
          <p:cNvSpPr>
            <a:spLocks noChangeAspect="1" noChangeArrowheads="1"/>
          </p:cNvSpPr>
          <p:nvPr/>
        </p:nvSpPr>
        <p:spPr bwMode="auto">
          <a:xfrm>
            <a:off x="24912" y="2898776"/>
            <a:ext cx="1730619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600">
              <a:solidFill>
                <a:srgbClr val="006E4B"/>
              </a:solidFill>
            </a:endParaRPr>
          </a:p>
        </p:txBody>
      </p:sp>
      <p:sp>
        <p:nvSpPr>
          <p:cNvPr id="5131" name="AutoShape 15" descr="spacer"/>
          <p:cNvSpPr>
            <a:spLocks noChangeAspect="1" noChangeArrowheads="1"/>
          </p:cNvSpPr>
          <p:nvPr/>
        </p:nvSpPr>
        <p:spPr bwMode="auto">
          <a:xfrm>
            <a:off x="26377" y="2533651"/>
            <a:ext cx="1625112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600">
              <a:solidFill>
                <a:srgbClr val="006E4B"/>
              </a:solidFill>
            </a:endParaRPr>
          </a:p>
        </p:txBody>
      </p:sp>
      <p:sp>
        <p:nvSpPr>
          <p:cNvPr id="6157" name="Text Box 53"/>
          <p:cNvSpPr txBox="1">
            <a:spLocks noChangeArrowheads="1"/>
          </p:cNvSpPr>
          <p:nvPr/>
        </p:nvSpPr>
        <p:spPr bwMode="auto">
          <a:xfrm>
            <a:off x="5502520" y="2552701"/>
            <a:ext cx="3109546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79388" indent="-179388" eaLnBrk="0" hangingPunct="0">
              <a:defRPr sz="3600">
                <a:solidFill>
                  <a:srgbClr val="006E4B"/>
                </a:solidFill>
                <a:latin typeface="Arial" charset="0"/>
                <a:ea typeface="ＭＳ Ｐゴシック" pitchFamily="-111" charset="-128"/>
              </a:defRPr>
            </a:lvl1pPr>
            <a:lvl2pPr marL="539750" indent="-180975" eaLnBrk="0" hangingPunct="0">
              <a:defRPr sz="3600">
                <a:solidFill>
                  <a:srgbClr val="006E4B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 sz="3600">
                <a:solidFill>
                  <a:srgbClr val="006E4B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 sz="3600">
                <a:solidFill>
                  <a:srgbClr val="006E4B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 sz="3600">
                <a:solidFill>
                  <a:srgbClr val="006E4B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E4B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E4B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E4B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E4B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6E4B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de-DE" sz="1200" dirty="0" smtClean="0"/>
              <a:t>Bundesweit ca. 500 qualifizierte Mitarbeiter</a:t>
            </a:r>
          </a:p>
          <a:p>
            <a:pPr lvl="1" eaLnBrk="1" hangingPunct="1">
              <a:spcBef>
                <a:spcPct val="50000"/>
              </a:spcBef>
              <a:buClr>
                <a:srgbClr val="006E4B"/>
              </a:buClr>
              <a:buFont typeface="Symbol" pitchFamily="18" charset="2"/>
              <a:buChar char="-"/>
              <a:defRPr/>
            </a:pPr>
            <a:r>
              <a:rPr lang="de-DE" sz="1200" dirty="0" smtClean="0"/>
              <a:t> davon ca. 100 WP, </a:t>
            </a:r>
            <a:r>
              <a:rPr lang="de-DE" sz="1200" dirty="0" err="1" smtClean="0"/>
              <a:t>StB</a:t>
            </a:r>
            <a:r>
              <a:rPr lang="de-DE" sz="1200" dirty="0" smtClean="0"/>
              <a:t>, RA</a:t>
            </a:r>
          </a:p>
          <a:p>
            <a:pPr lvl="1" eaLnBrk="1" hangingPunct="1">
              <a:spcBef>
                <a:spcPct val="50000"/>
              </a:spcBef>
              <a:buClr>
                <a:srgbClr val="006E4B"/>
              </a:buClr>
              <a:buFont typeface="Symbol" pitchFamily="18" charset="2"/>
              <a:buChar char="-"/>
              <a:defRPr/>
            </a:pPr>
            <a:r>
              <a:rPr lang="de-DE" sz="1200" dirty="0" smtClean="0"/>
              <a:t> an 22 Standorten</a:t>
            </a:r>
          </a:p>
          <a:p>
            <a:pPr eaLnBrk="1" hangingPunct="1">
              <a:spcBef>
                <a:spcPct val="50000"/>
              </a:spcBef>
              <a:buClr>
                <a:srgbClr val="006E4B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de-DE" sz="1200" dirty="0" smtClean="0"/>
              <a:t>Überregional in wichtigen Großstädten und </a:t>
            </a:r>
          </a:p>
          <a:p>
            <a:pPr marL="266700" indent="-85725" eaLnBrk="1" hangingPunct="1">
              <a:spcBef>
                <a:spcPct val="50000"/>
              </a:spcBef>
              <a:buClr>
                <a:srgbClr val="006E4B"/>
              </a:buClr>
              <a:defRPr/>
            </a:pPr>
            <a:r>
              <a:rPr lang="de-DE" sz="1200" dirty="0" smtClean="0"/>
              <a:t>Wirtschaftsräumen</a:t>
            </a:r>
          </a:p>
          <a:p>
            <a:pPr eaLnBrk="1" hangingPunct="1">
              <a:spcBef>
                <a:spcPct val="50000"/>
              </a:spcBef>
              <a:buClr>
                <a:srgbClr val="006E4B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de-DE" sz="1200" dirty="0" smtClean="0"/>
              <a:t>am Stammsitz in Dillingen </a:t>
            </a:r>
          </a:p>
          <a:p>
            <a:pPr marL="530225" lvl="1" indent="-171450" eaLnBrk="1" hangingPunct="1">
              <a:spcBef>
                <a:spcPct val="50000"/>
              </a:spcBef>
              <a:buClr>
                <a:srgbClr val="006E4B"/>
              </a:buClr>
              <a:buFont typeface="Symbol" pitchFamily="18" charset="2"/>
              <a:buChar char="-"/>
              <a:defRPr/>
            </a:pPr>
            <a:r>
              <a:rPr lang="de-DE" sz="1200" dirty="0" smtClean="0"/>
              <a:t> ca. 110 Mitarbeiter </a:t>
            </a:r>
          </a:p>
          <a:p>
            <a:pPr marL="530225" lvl="1" indent="-171450" eaLnBrk="1" hangingPunct="1">
              <a:spcBef>
                <a:spcPct val="50000"/>
              </a:spcBef>
              <a:buClr>
                <a:srgbClr val="006E4B"/>
              </a:buClr>
              <a:buFont typeface="Symbol" pitchFamily="18" charset="2"/>
              <a:buChar char="-"/>
              <a:defRPr/>
            </a:pPr>
            <a:r>
              <a:rPr lang="de-DE" sz="1200" dirty="0" smtClean="0"/>
              <a:t> Spezialabteilungen</a:t>
            </a:r>
          </a:p>
          <a:p>
            <a:pPr marL="530225" lvl="1" indent="-171450" eaLnBrk="1" hangingPunct="1">
              <a:spcBef>
                <a:spcPct val="50000"/>
              </a:spcBef>
              <a:buClr>
                <a:srgbClr val="006E4B"/>
              </a:buClr>
              <a:buFont typeface="Symbol" pitchFamily="18" charset="2"/>
              <a:buChar char="-"/>
              <a:defRPr/>
            </a:pPr>
            <a:r>
              <a:rPr lang="de-DE" sz="1200" dirty="0" smtClean="0"/>
              <a:t> Spezialgesellschaften</a:t>
            </a:r>
          </a:p>
          <a:p>
            <a:pPr marL="530225" lvl="1" indent="-171450" eaLnBrk="1" hangingPunct="1">
              <a:spcBef>
                <a:spcPct val="50000"/>
              </a:spcBef>
              <a:buClr>
                <a:srgbClr val="006E4B"/>
              </a:buClr>
              <a:buFont typeface="Symbol" pitchFamily="18" charset="2"/>
              <a:buChar char="-"/>
              <a:defRPr/>
            </a:pPr>
            <a:r>
              <a:rPr lang="de-DE" sz="1200" dirty="0" smtClean="0"/>
              <a:t> zentraler Knotenpunkt des Netzwerkes </a:t>
            </a:r>
          </a:p>
          <a:p>
            <a:pPr eaLnBrk="1" hangingPunct="1">
              <a:spcBef>
                <a:spcPct val="50000"/>
              </a:spcBef>
              <a:buClr>
                <a:srgbClr val="006E4B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de-DE" sz="1200" dirty="0" smtClean="0"/>
              <a:t>Wir wachsen gezielt mit der Globalisierung unserer Mandanten und sind international tätig.</a:t>
            </a:r>
          </a:p>
        </p:txBody>
      </p:sp>
      <p:sp>
        <p:nvSpPr>
          <p:cNvPr id="5133" name="Rectangle 183"/>
          <p:cNvSpPr>
            <a:spLocks noChangeArrowheads="1"/>
          </p:cNvSpPr>
          <p:nvPr/>
        </p:nvSpPr>
        <p:spPr bwMode="auto">
          <a:xfrm>
            <a:off x="167054" y="938214"/>
            <a:ext cx="36486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006E4B"/>
              </a:buClr>
              <a:buFont typeface="Wingdings" pitchFamily="2" charset="2"/>
              <a:buNone/>
            </a:pPr>
            <a:r>
              <a:rPr lang="de-DE" altLang="de-DE" sz="1800" dirty="0">
                <a:solidFill>
                  <a:srgbClr val="FFFFFF"/>
                </a:solidFill>
              </a:rPr>
              <a:t>   Die W+ST, Fokus, Ansatz, Aufbau</a:t>
            </a:r>
          </a:p>
        </p:txBody>
      </p:sp>
      <p:sp>
        <p:nvSpPr>
          <p:cNvPr id="5134" name="Titel 1"/>
          <p:cNvSpPr txBox="1">
            <a:spLocks/>
          </p:cNvSpPr>
          <p:nvPr/>
        </p:nvSpPr>
        <p:spPr bwMode="auto">
          <a:xfrm rot="-5400000">
            <a:off x="-1480038" y="4369777"/>
            <a:ext cx="3733800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FFFF"/>
                </a:solidFill>
                <a:cs typeface="Arial" pitchFamily="34" charset="0"/>
              </a:rPr>
              <a:t>Unsere Standorte</a:t>
            </a:r>
          </a:p>
        </p:txBody>
      </p:sp>
      <p:pic>
        <p:nvPicPr>
          <p:cNvPr id="5135" name="Picture 18" descr="C:\Users\0078969WST0000000159\AppData\Local\Microsoft\Windows\Temporary Internet Files\Content.Outlook\SWTYJ0UQ\standorte_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1" y="2133600"/>
            <a:ext cx="4661389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6FBC76-4768-4936-A807-DF7A45F7650A}" type="slidenum">
              <a:rPr lang="de-DE" altLang="de-DE" sz="800" smtClean="0">
                <a:solidFill>
                  <a:srgbClr val="898989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8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/>
        </p:nvSpPr>
        <p:spPr bwMode="auto">
          <a:xfrm>
            <a:off x="650630" y="938214"/>
            <a:ext cx="8313857" cy="457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indent="-2762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400" b="1" dirty="0">
              <a:solidFill>
                <a:srgbClr val="003300"/>
              </a:solidFill>
            </a:endParaRPr>
          </a:p>
          <a:p>
            <a:pPr lvl="1">
              <a:spcBef>
                <a:spcPct val="30000"/>
              </a:spcBef>
              <a:buFontTx/>
              <a:buBlip>
                <a:blip r:embed="rId2"/>
              </a:buBlip>
            </a:pPr>
            <a:r>
              <a:rPr lang="de-DE" altLang="de-DE" sz="1200" b="1" dirty="0">
                <a:solidFill>
                  <a:srgbClr val="003300"/>
                </a:solidFill>
              </a:rPr>
              <a:t>Fachvorträge, Intensiv-Seminare und Schulungsreihen</a:t>
            </a:r>
            <a:r>
              <a:rPr lang="de-DE" altLang="de-DE" sz="1200" dirty="0">
                <a:solidFill>
                  <a:srgbClr val="003300"/>
                </a:solidFill>
              </a:rPr>
              <a:t> rund um </a:t>
            </a:r>
            <a:endParaRPr lang="de-DE" altLang="de-DE" sz="1200" dirty="0" smtClean="0">
              <a:solidFill>
                <a:srgbClr val="003300"/>
              </a:solidFill>
            </a:endParaRPr>
          </a:p>
          <a:p>
            <a:pPr marL="180975" lvl="1" indent="0">
              <a:spcBef>
                <a:spcPct val="30000"/>
              </a:spcBef>
              <a:buNone/>
            </a:pPr>
            <a:r>
              <a:rPr lang="de-DE" altLang="de-DE" sz="1200" dirty="0" smtClean="0">
                <a:solidFill>
                  <a:srgbClr val="003300"/>
                </a:solidFill>
              </a:rPr>
              <a:t>       Themen </a:t>
            </a:r>
            <a:r>
              <a:rPr lang="de-DE" altLang="de-DE" sz="1200" dirty="0">
                <a:solidFill>
                  <a:srgbClr val="003300"/>
                </a:solidFill>
              </a:rPr>
              <a:t>des Steuerrechts, der Wirtschaftsprüfung/ Bilanzierung, der </a:t>
            </a:r>
            <a:r>
              <a:rPr lang="de-DE" altLang="de-DE" sz="1200" dirty="0" smtClean="0">
                <a:solidFill>
                  <a:srgbClr val="003300"/>
                </a:solidFill>
              </a:rPr>
              <a:t> </a:t>
            </a:r>
          </a:p>
          <a:p>
            <a:pPr marL="180975" lvl="1" indent="0">
              <a:spcBef>
                <a:spcPct val="30000"/>
              </a:spcBef>
              <a:buNone/>
            </a:pPr>
            <a:r>
              <a:rPr lang="de-DE" altLang="de-DE" sz="1200" dirty="0">
                <a:solidFill>
                  <a:srgbClr val="003300"/>
                </a:solidFill>
              </a:rPr>
              <a:t> </a:t>
            </a:r>
            <a:r>
              <a:rPr lang="de-DE" altLang="de-DE" sz="1200" dirty="0" smtClean="0">
                <a:solidFill>
                  <a:srgbClr val="003300"/>
                </a:solidFill>
              </a:rPr>
              <a:t>      Finanzbuchführung</a:t>
            </a:r>
            <a:r>
              <a:rPr lang="de-DE" altLang="de-DE" sz="1200" dirty="0">
                <a:solidFill>
                  <a:srgbClr val="003300"/>
                </a:solidFill>
              </a:rPr>
              <a:t>, der betriebswirtschaftlichen Beratung und </a:t>
            </a:r>
            <a:endParaRPr lang="de-DE" altLang="de-DE" sz="1200" dirty="0" smtClean="0">
              <a:solidFill>
                <a:srgbClr val="003300"/>
              </a:solidFill>
            </a:endParaRPr>
          </a:p>
          <a:p>
            <a:pPr marL="180975" lvl="1" indent="0">
              <a:spcBef>
                <a:spcPct val="30000"/>
              </a:spcBef>
              <a:buNone/>
            </a:pPr>
            <a:r>
              <a:rPr lang="de-DE" altLang="de-DE" sz="1200" dirty="0">
                <a:solidFill>
                  <a:srgbClr val="003300"/>
                </a:solidFill>
              </a:rPr>
              <a:t> </a:t>
            </a:r>
            <a:r>
              <a:rPr lang="de-DE" altLang="de-DE" sz="1200" dirty="0" smtClean="0">
                <a:solidFill>
                  <a:srgbClr val="003300"/>
                </a:solidFill>
              </a:rPr>
              <a:t>      spezieller Rechtsgebiete</a:t>
            </a:r>
          </a:p>
          <a:p>
            <a:pPr marL="180975" lvl="1" indent="0">
              <a:spcBef>
                <a:spcPct val="30000"/>
              </a:spcBef>
              <a:buNone/>
            </a:pPr>
            <a:endParaRPr lang="de-DE" altLang="de-DE" sz="1200" dirty="0">
              <a:solidFill>
                <a:srgbClr val="003300"/>
              </a:solidFill>
            </a:endParaRPr>
          </a:p>
          <a:p>
            <a:pPr lvl="1">
              <a:spcBef>
                <a:spcPct val="30000"/>
              </a:spcBef>
              <a:buBlip>
                <a:blip r:embed="rId2"/>
              </a:buBlip>
            </a:pPr>
            <a:r>
              <a:rPr lang="de-DE" altLang="de-DE" sz="1200" dirty="0" smtClean="0">
                <a:solidFill>
                  <a:srgbClr val="003300"/>
                </a:solidFill>
              </a:rPr>
              <a:t>Für unsere </a:t>
            </a:r>
            <a:r>
              <a:rPr lang="de-DE" altLang="de-DE" sz="1200" b="1" dirty="0" smtClean="0">
                <a:solidFill>
                  <a:srgbClr val="003300"/>
                </a:solidFill>
              </a:rPr>
              <a:t>Mitarbeiter </a:t>
            </a:r>
            <a:r>
              <a:rPr lang="de-DE" altLang="de-DE" sz="1200" b="1" dirty="0">
                <a:solidFill>
                  <a:srgbClr val="003300"/>
                </a:solidFill>
              </a:rPr>
              <a:t>und Führungskräfte der W+ST Gruppe</a:t>
            </a:r>
            <a:r>
              <a:rPr lang="de-DE" altLang="de-DE" sz="1200" dirty="0">
                <a:solidFill>
                  <a:srgbClr val="003300"/>
                </a:solidFill>
              </a:rPr>
              <a:t> </a:t>
            </a:r>
            <a:r>
              <a:rPr lang="de-DE" altLang="de-DE" sz="1200" dirty="0" smtClean="0">
                <a:solidFill>
                  <a:srgbClr val="003300"/>
                </a:solidFill>
              </a:rPr>
              <a:t>– </a:t>
            </a:r>
            <a:r>
              <a:rPr lang="de-DE" altLang="de-DE" sz="1200" dirty="0">
                <a:solidFill>
                  <a:srgbClr val="003300"/>
                </a:solidFill>
              </a:rPr>
              <a:t/>
            </a:r>
            <a:br>
              <a:rPr lang="de-DE" altLang="de-DE" sz="1200" dirty="0">
                <a:solidFill>
                  <a:srgbClr val="003300"/>
                </a:solidFill>
              </a:rPr>
            </a:br>
            <a:r>
              <a:rPr lang="de-DE" altLang="de-DE" sz="1200" dirty="0" smtClean="0">
                <a:solidFill>
                  <a:srgbClr val="003300"/>
                </a:solidFill>
              </a:rPr>
              <a:t>Personalentwicklung und Führungskräftetraining – heute für morgen </a:t>
            </a:r>
          </a:p>
          <a:p>
            <a:pPr marL="180975" lvl="1" indent="0">
              <a:spcBef>
                <a:spcPct val="30000"/>
              </a:spcBef>
              <a:buNone/>
            </a:pPr>
            <a:r>
              <a:rPr lang="de-DE" altLang="de-DE" sz="1200" b="1" dirty="0" smtClean="0">
                <a:solidFill>
                  <a:srgbClr val="003300"/>
                </a:solidFill>
              </a:rPr>
              <a:t>						 </a:t>
            </a:r>
            <a:r>
              <a:rPr lang="de-DE" altLang="de-DE" sz="1400" b="1" dirty="0" smtClean="0">
                <a:solidFill>
                  <a:srgbClr val="003300"/>
                </a:solidFill>
              </a:rPr>
              <a:t>Weiter </a:t>
            </a:r>
            <a:r>
              <a:rPr lang="de-DE" altLang="de-DE" sz="1400" b="1" dirty="0">
                <a:solidFill>
                  <a:srgbClr val="003300"/>
                </a:solidFill>
              </a:rPr>
              <a:t>bilden – besser beraten</a:t>
            </a:r>
          </a:p>
          <a:p>
            <a:pPr lvl="1">
              <a:spcBef>
                <a:spcPct val="30000"/>
              </a:spcBef>
              <a:buFontTx/>
              <a:buBlip>
                <a:blip r:embed="rId2"/>
              </a:buBlip>
            </a:pPr>
            <a:r>
              <a:rPr lang="de-DE" altLang="de-DE" sz="1200" b="1" dirty="0" smtClean="0">
                <a:solidFill>
                  <a:srgbClr val="003300"/>
                </a:solidFill>
              </a:rPr>
              <a:t>Spezialschulungen </a:t>
            </a:r>
            <a:r>
              <a:rPr lang="de-DE" altLang="de-DE" sz="1200" dirty="0" smtClean="0">
                <a:solidFill>
                  <a:srgbClr val="003300"/>
                </a:solidFill>
              </a:rPr>
              <a:t>für Auszubildende</a:t>
            </a:r>
          </a:p>
          <a:p>
            <a:pPr lvl="1">
              <a:spcBef>
                <a:spcPct val="30000"/>
              </a:spcBef>
              <a:buFontTx/>
              <a:buBlip>
                <a:blip r:embed="rId2"/>
              </a:buBlip>
            </a:pPr>
            <a:endParaRPr lang="de-DE" altLang="de-DE" sz="1200" dirty="0" smtClean="0">
              <a:solidFill>
                <a:srgbClr val="003300"/>
              </a:solidFill>
            </a:endParaRPr>
          </a:p>
          <a:p>
            <a:pPr lvl="1">
              <a:spcBef>
                <a:spcPct val="30000"/>
              </a:spcBef>
              <a:buBlip>
                <a:blip r:embed="rId2"/>
              </a:buBlip>
            </a:pPr>
            <a:r>
              <a:rPr lang="de-DE" altLang="de-DE" sz="1200" b="1" dirty="0" smtClean="0">
                <a:solidFill>
                  <a:srgbClr val="003300"/>
                </a:solidFill>
              </a:rPr>
              <a:t>Mandantenveranstaltungen</a:t>
            </a:r>
            <a:r>
              <a:rPr lang="de-DE" altLang="de-DE" sz="1200" dirty="0" smtClean="0">
                <a:solidFill>
                  <a:srgbClr val="003300"/>
                </a:solidFill>
              </a:rPr>
              <a:t> </a:t>
            </a:r>
            <a:r>
              <a:rPr lang="de-DE" altLang="de-DE" sz="1200" dirty="0">
                <a:solidFill>
                  <a:srgbClr val="003300"/>
                </a:solidFill>
              </a:rPr>
              <a:t>zu </a:t>
            </a:r>
            <a:r>
              <a:rPr lang="de-DE" altLang="de-DE" sz="1200" b="1" dirty="0">
                <a:solidFill>
                  <a:srgbClr val="003300"/>
                </a:solidFill>
              </a:rPr>
              <a:t>„Unternehmer-Themen“</a:t>
            </a:r>
            <a:r>
              <a:rPr lang="de-DE" altLang="de-DE" sz="1200" dirty="0">
                <a:solidFill>
                  <a:srgbClr val="003300"/>
                </a:solidFill>
              </a:rPr>
              <a:t> mit starken Kooperationspartnern </a:t>
            </a:r>
          </a:p>
          <a:p>
            <a:pPr marL="180975" lvl="1" indent="0">
              <a:spcBef>
                <a:spcPct val="30000"/>
              </a:spcBef>
              <a:buNone/>
            </a:pPr>
            <a:endParaRPr lang="de-DE" altLang="de-DE" sz="1200" dirty="0">
              <a:solidFill>
                <a:srgbClr val="003300"/>
              </a:solidFill>
              <a:latin typeface="Tahoma" pitchFamily="34" charset="0"/>
            </a:endParaRPr>
          </a:p>
        </p:txBody>
      </p:sp>
      <p:pic>
        <p:nvPicPr>
          <p:cNvPr id="6147" name="Picture 14" descr="WST_Akadem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63248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6"/>
          <p:cNvSpPr>
            <a:spLocks noChangeArrowheads="1"/>
          </p:cNvSpPr>
          <p:nvPr/>
        </p:nvSpPr>
        <p:spPr bwMode="auto">
          <a:xfrm>
            <a:off x="611560" y="611396"/>
            <a:ext cx="4481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006E4B"/>
              </a:buClr>
              <a:buFont typeface="Wingdings" pitchFamily="2" charset="2"/>
              <a:buNone/>
            </a:pPr>
            <a:r>
              <a:rPr lang="de-DE" altLang="de-DE" sz="1800" dirty="0">
                <a:solidFill>
                  <a:srgbClr val="FFFFFF"/>
                </a:solidFill>
              </a:rPr>
              <a:t>  </a:t>
            </a:r>
            <a:r>
              <a:rPr lang="de-DE" altLang="de-DE" sz="2400" b="1" dirty="0" smtClean="0"/>
              <a:t>Unser </a:t>
            </a:r>
            <a:r>
              <a:rPr lang="de-DE" altLang="de-DE" sz="2400" b="1" dirty="0" err="1" smtClean="0"/>
              <a:t>Spektrum</a:t>
            </a:r>
            <a:r>
              <a:rPr lang="de-DE" altLang="de-DE" sz="1800" dirty="0" err="1" smtClean="0">
                <a:solidFill>
                  <a:srgbClr val="FFFFFF"/>
                </a:solidFill>
              </a:rPr>
              <a:t>Partnergesellschaft</a:t>
            </a:r>
            <a:endParaRPr lang="de-DE" altLang="de-DE" sz="1800" dirty="0">
              <a:solidFill>
                <a:srgbClr val="FFFFFF"/>
              </a:solidFill>
            </a:endParaRPr>
          </a:p>
        </p:txBody>
      </p:sp>
      <p:sp>
        <p:nvSpPr>
          <p:cNvPr id="6149" name="Titel 1"/>
          <p:cNvSpPr txBox="1">
            <a:spLocks/>
          </p:cNvSpPr>
          <p:nvPr/>
        </p:nvSpPr>
        <p:spPr bwMode="auto">
          <a:xfrm rot="-5400000">
            <a:off x="-1480038" y="4369777"/>
            <a:ext cx="3733800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FFFF"/>
                </a:solidFill>
                <a:cs typeface="Arial" pitchFamily="34" charset="0"/>
              </a:rPr>
              <a:t>Partnergesellschaften</a:t>
            </a:r>
          </a:p>
        </p:txBody>
      </p:sp>
      <p:sp>
        <p:nvSpPr>
          <p:cNvPr id="6150" name="Text Box 27"/>
          <p:cNvSpPr txBox="1">
            <a:spLocks noChangeArrowheads="1"/>
          </p:cNvSpPr>
          <p:nvPr/>
        </p:nvSpPr>
        <p:spPr bwMode="auto">
          <a:xfrm>
            <a:off x="2195736" y="4365104"/>
            <a:ext cx="3672408" cy="510282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smtClean="0">
                <a:solidFill>
                  <a:srgbClr val="003300"/>
                </a:solidFill>
              </a:rPr>
              <a:t>UNSER  LEITBILD</a:t>
            </a:r>
            <a:endParaRPr lang="de-DE" altLang="de-DE" sz="2400" dirty="0">
              <a:solidFill>
                <a:srgbClr val="003300"/>
              </a:solidFill>
            </a:endParaRPr>
          </a:p>
        </p:txBody>
      </p:sp>
      <p:sp>
        <p:nvSpPr>
          <p:cNvPr id="6151" name="Text Box 28"/>
          <p:cNvSpPr txBox="1">
            <a:spLocks noChangeArrowheads="1"/>
          </p:cNvSpPr>
          <p:nvPr/>
        </p:nvSpPr>
        <p:spPr bwMode="auto">
          <a:xfrm>
            <a:off x="703385" y="5303530"/>
            <a:ext cx="782905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rgbClr val="003300"/>
                </a:solidFill>
              </a:rPr>
              <a:t>WILLST DU FÜR EIN JAHR VORAUSPLANEN, SO BAUE REIS AN.	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rgbClr val="003300"/>
                </a:solidFill>
              </a:rPr>
              <a:t>WILLST DU FÜR EIN JAHRZEHNT VORAUSPLANEN, SO PFLANZE BÄUME.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rgbClr val="003300"/>
                </a:solidFill>
              </a:rPr>
              <a:t>WILLST DU FÜR EIN JAHRHUNDERT VORAUSPLANEN, SO BILDE MENSCHEN.</a:t>
            </a:r>
          </a:p>
        </p:txBody>
      </p:sp>
      <p:sp>
        <p:nvSpPr>
          <p:cNvPr id="6157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4C64B3-DE33-4AD2-B175-5344360D112A}" type="slidenum">
              <a:rPr lang="de-DE" altLang="de-DE" sz="800" smtClean="0">
                <a:solidFill>
                  <a:srgbClr val="898989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8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6158" name="AutoShape 16" descr="Bildergebnis für w+st akademie"/>
          <p:cNvSpPr>
            <a:spLocks noChangeAspect="1" noChangeArrowheads="1"/>
          </p:cNvSpPr>
          <p:nvPr/>
        </p:nvSpPr>
        <p:spPr bwMode="auto">
          <a:xfrm>
            <a:off x="117231" y="-274638"/>
            <a:ext cx="28135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006E4B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rgbClr val="006E4B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rgbClr val="006E4B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rgbClr val="006E4B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rgbClr val="006E4B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E4B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E4B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E4B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E4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29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bedeutet Personalentwicklung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der Steuerberatungskanzlei?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016824" cy="4824536"/>
          </a:xfrm>
        </p:spPr>
        <p:txBody>
          <a:bodyPr>
            <a:noAutofit/>
          </a:bodyPr>
          <a:lstStyle/>
          <a:p>
            <a:pPr algn="l"/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Aus- und Weiterbildungsaktivitäten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Kanzlei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 Ziel,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berufsrelevante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Fähigkeiten und Kenntnisse der Kanzleimitarbeiter und ihrer Führungskräfte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verbessern bzw. auf dem aktuellen Stand zu halten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Üblicherweise </a:t>
            </a:r>
            <a:r>
              <a:rPr lang="de-DE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gehören dazu</a:t>
            </a:r>
            <a:r>
              <a:rPr lang="de-DE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0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0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Fachbezogene 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Fortbildungen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(z.B. aktuelle Änderungen im Steuerrecht,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Fibu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oder Lohn, Anwendung neuer Versionen und Funktionalitäten IT- gestützter Steuer- oder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Fibu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-Programme) sowie 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gezielte 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Schulung sog. soft </a:t>
            </a:r>
            <a:r>
              <a:rPr lang="de-DE" sz="1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(z.B. kommunikative, rhetorische Kompetenzen, Führungsqualitäten, Zeitmanagement, Umgang mit Stress etc.)</a:t>
            </a:r>
          </a:p>
        </p:txBody>
      </p:sp>
    </p:spTree>
    <p:extLst>
      <p:ext uri="{BB962C8B-B14F-4D97-AF65-F5344CB8AC3E}">
        <p14:creationId xmlns:p14="http://schemas.microsoft.com/office/powerpoint/2010/main" val="9489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bedeutet </a:t>
            </a:r>
            <a:r>
              <a:rPr lang="de-DE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Strategische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Personalentwicklung?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Anbindung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die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übergeordneten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strategischen Kanzleiziele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Wachstumsziele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 einem definierten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Marktgebiet</a:t>
            </a:r>
          </a:p>
          <a:p>
            <a:pPr marL="0" indent="0">
              <a:buNone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(geplante),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Spezialisierung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bestimmte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Branchen oder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Dienstleistungen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Zielvorgaben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zur Personalentwicklung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(bestimmter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Mitarbeitergruppen).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Microsoft Office PowerPoint</Application>
  <PresentationFormat>Bildschirmpräsentation (4:3)</PresentationFormat>
  <Paragraphs>365</Paragraphs>
  <Slides>26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</vt:lpstr>
      <vt:lpstr>Forum 6 - Personalentwicklung in der StB.- Kanzlei   Impulsvortrag  Strategische Personalentwicklung in Ihrer Kanzlei   Zukunft steuern!  Dr. Britta v. Bezold Weiterbildungsmanagerin und Personalentwicklerin  Geschäftsführerin der   </vt:lpstr>
      <vt:lpstr>PowerPoint-Präsentation</vt:lpstr>
      <vt:lpstr>Vier BAUSTEINE Strategischer Personalentwicklung</vt:lpstr>
      <vt:lpstr>      Von A bis Z : Was Strategische Personalentwicklung umfasst und leistet </vt:lpstr>
      <vt:lpstr>PowerPoint-Präsentation</vt:lpstr>
      <vt:lpstr>Die W+ST Gruppe ist die Nr.1 im Südwesten   und unter den Top 15 der Wirtschaftsprüfungsgesellschaften in Deutschland</vt:lpstr>
      <vt:lpstr>PowerPoint-Präsentation</vt:lpstr>
      <vt:lpstr> Was bedeutet Personalentwicklung in der Steuerberatungskanzlei? </vt:lpstr>
      <vt:lpstr> Was bedeutet Strategische Personalentwicklung? </vt:lpstr>
      <vt:lpstr>PowerPoint-Präsentation</vt:lpstr>
      <vt:lpstr>Strategische Personalentwicklung folgt …</vt:lpstr>
      <vt:lpstr>Strategische Personalentwicklung ist …</vt:lpstr>
      <vt:lpstr>Was bedeutet Strategische Personalentwicklung noch? </vt:lpstr>
      <vt:lpstr>PowerPoint-Präsentation</vt:lpstr>
      <vt:lpstr>Baustein 1:  Personalmarketing – Werden Sie persönlich!</vt:lpstr>
      <vt:lpstr>Baustein 1:  Personalmarketing – Werden Sie persönlich!</vt:lpstr>
      <vt:lpstr>PowerPoint-Präsentation</vt:lpstr>
      <vt:lpstr>Baustein 3:  Kanzlei- und Mitarbeiter-/Talente-Entwicklung Die besten „Köpfe“ für heute und morgen dauerhaft binden </vt:lpstr>
      <vt:lpstr>PowerPoint-Präsentation</vt:lpstr>
      <vt:lpstr>PowerPoint-Präsentation</vt:lpstr>
      <vt:lpstr> Ausbildungsprogramm  In Zukunft führen  2015 </vt:lpstr>
      <vt:lpstr>PowerPoint-Präsentation</vt:lpstr>
      <vt:lpstr>PowerPoint-Präsentation</vt:lpstr>
      <vt:lpstr> Bei Anruf „Fremdleistung“-  Qualitätskriterien für seriöse und erfolgreiche Trainer </vt:lpstr>
      <vt:lpstr>    Baustein 4: Kommunikation und Vernetzung –  Wirksame Gesprächsformen und Plattformen zum Wissenstransfer  </vt:lpstr>
      <vt:lpstr>„Nicht das Erzählte reicht –  Nur das Erreichte zählt!“   (Boris Grund, Managementtrainer)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Britta von Bezold</dc:creator>
  <cp:lastModifiedBy>Britta von Bezold</cp:lastModifiedBy>
  <cp:revision>64</cp:revision>
  <cp:lastPrinted>2015-04-28T11:11:31Z</cp:lastPrinted>
  <dcterms:created xsi:type="dcterms:W3CDTF">2015-04-20T10:18:06Z</dcterms:created>
  <dcterms:modified xsi:type="dcterms:W3CDTF">2015-05-02T11:48:45Z</dcterms:modified>
</cp:coreProperties>
</file>